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0"/>
  </p:notesMasterIdLst>
  <p:handoutMasterIdLst>
    <p:handoutMasterId r:id="rId41"/>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7" r:id="rId34"/>
    <p:sldId id="291" r:id="rId35"/>
    <p:sldId id="292" r:id="rId36"/>
    <p:sldId id="288" r:id="rId37"/>
    <p:sldId id="289" r:id="rId38"/>
    <p:sldId id="290"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673" autoAdjust="0"/>
  </p:normalViewPr>
  <p:slideViewPr>
    <p:cSldViewPr snapToObjects="1">
      <p:cViewPr varScale="1">
        <p:scale>
          <a:sx n="107" d="100"/>
          <a:sy n="107" d="100"/>
        </p:scale>
        <p:origin x="588" y="10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1026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10/30/2014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10/30/2014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31365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353DC-5FD5-4FD2-BFC9-FD046846EEF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27846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614093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56814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10/30/2014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34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01988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2EBE900B-7478-4634-A23F-848DFD0DB6A9}"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81956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2EBE900B-7478-4634-A23F-848DFD0DB6A9}" type="slidenum">
              <a:rPr lang="de-DE" smtClean="0">
                <a:solidFill>
                  <a:prstClr val="black"/>
                </a:solidFill>
              </a:rPr>
              <a:pPr/>
              <a:t>4</a:t>
            </a:fld>
            <a:endParaRPr lang="de-DE">
              <a:solidFill>
                <a:prstClr val="black"/>
              </a:solidFill>
            </a:endParaRPr>
          </a:p>
        </p:txBody>
      </p:sp>
    </p:spTree>
    <p:extLst>
      <p:ext uri="{BB962C8B-B14F-4D97-AF65-F5344CB8AC3E}">
        <p14:creationId xmlns:p14="http://schemas.microsoft.com/office/powerpoint/2010/main" val="1330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2EBE900B-7478-4634-A23F-848DFD0DB6A9}" type="slidenum">
              <a:rPr lang="de-DE" smtClean="0">
                <a:solidFill>
                  <a:prstClr val="black"/>
                </a:solidFill>
              </a:rPr>
              <a:pPr/>
              <a:t>6</a:t>
            </a:fld>
            <a:endParaRPr lang="de-DE">
              <a:solidFill>
                <a:prstClr val="black"/>
              </a:solidFill>
            </a:endParaRPr>
          </a:p>
        </p:txBody>
      </p:sp>
    </p:spTree>
    <p:extLst>
      <p:ext uri="{BB962C8B-B14F-4D97-AF65-F5344CB8AC3E}">
        <p14:creationId xmlns:p14="http://schemas.microsoft.com/office/powerpoint/2010/main" val="257092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2EBE900B-7478-4634-A23F-848DFD0DB6A9}" type="slidenum">
              <a:rPr lang="de-DE" smtClean="0">
                <a:solidFill>
                  <a:prstClr val="black"/>
                </a:solidFill>
              </a:rPr>
              <a:pPr/>
              <a:t>22</a:t>
            </a:fld>
            <a:endParaRPr lang="de-DE">
              <a:solidFill>
                <a:prstClr val="black"/>
              </a:solidFill>
            </a:endParaRPr>
          </a:p>
        </p:txBody>
      </p:sp>
    </p:spTree>
    <p:extLst>
      <p:ext uri="{BB962C8B-B14F-4D97-AF65-F5344CB8AC3E}">
        <p14:creationId xmlns:p14="http://schemas.microsoft.com/office/powerpoint/2010/main" val="1541064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2EBE900B-7478-4634-A23F-848DFD0DB6A9}" type="slidenum">
              <a:rPr lang="de-DE" smtClean="0">
                <a:solidFill>
                  <a:prstClr val="black"/>
                </a:solidFill>
              </a:rPr>
              <a:pPr/>
              <a:t>24</a:t>
            </a:fld>
            <a:endParaRPr lang="de-DE">
              <a:solidFill>
                <a:prstClr val="black"/>
              </a:solidFill>
            </a:endParaRPr>
          </a:p>
        </p:txBody>
      </p:sp>
    </p:spTree>
    <p:extLst>
      <p:ext uri="{BB962C8B-B14F-4D97-AF65-F5344CB8AC3E}">
        <p14:creationId xmlns:p14="http://schemas.microsoft.com/office/powerpoint/2010/main" val="2800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53364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101328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1985713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 id="2147484284"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emf"/><Relationship Id="rId10" Type="http://schemas.microsoft.com/office/2007/relationships/hdphoto" Target="../media/hdphoto2.wdp"/><Relationship Id="rId4" Type="http://schemas.openxmlformats.org/officeDocument/2006/relationships/image" Target="../media/image20.emf"/><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1.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1.xml"/><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hyperlink" Target="http://www.windowsazure.com/en-us/documentation/articles/service-bus-dotnet-advanced-message-queuing/" TargetMode="External"/><Relationship Id="rId13" Type="http://schemas.openxmlformats.org/officeDocument/2006/relationships/hyperlink" Target="http://www.microsoft.com/en-us/download/details.aspx?id=38414" TargetMode="External"/><Relationship Id="rId18" Type="http://schemas.openxmlformats.org/officeDocument/2006/relationships/hyperlink" Target="http://blog.mszcool.com/" TargetMode="External"/><Relationship Id="rId3" Type="http://schemas.openxmlformats.org/officeDocument/2006/relationships/hyperlink" Target="http://msdn.microsoft.com/en-us/library/windowsazure/jj156007.aspx" TargetMode="External"/><Relationship Id="rId7" Type="http://schemas.openxmlformats.org/officeDocument/2006/relationships/hyperlink" Target="http://www.windowsazure.com/en-us/documentation/articles/service-bus-dotnet-how-to-use-topics-subscriptions/" TargetMode="External"/><Relationship Id="rId12" Type="http://schemas.openxmlformats.org/officeDocument/2006/relationships/hyperlink" Target="http://msdn.microsoft.com/en-us/library/windowsazure/dn606309.aspx" TargetMode="External"/><Relationship Id="rId17" Type="http://schemas.openxmlformats.org/officeDocument/2006/relationships/hyperlink" Target="http://blogs.technet.com/b/configmgrteam/archive/2013/10/23/configmgr-and-endpoint-protection-support-for-windows-azure-vms.aspx" TargetMode="External"/><Relationship Id="rId2" Type="http://schemas.openxmlformats.org/officeDocument/2006/relationships/hyperlink" Target="http://www.windowsazure.com/en-us/documentation/services/virtual-network/" TargetMode="External"/><Relationship Id="rId16" Type="http://schemas.openxmlformats.org/officeDocument/2006/relationships/hyperlink" Target="http://blogs.technet.com/b/server-cloud/archive/2011/12/01/managing-and-monitoring-windows-azure-applications-with-system-center-2012.aspx" TargetMode="External"/><Relationship Id="rId20" Type="http://schemas.openxmlformats.org/officeDocument/2006/relationships/image" Target="../media/image36.jpg"/><Relationship Id="rId1" Type="http://schemas.openxmlformats.org/officeDocument/2006/relationships/slideLayout" Target="../slideLayouts/slideLayout34.xml"/><Relationship Id="rId6" Type="http://schemas.openxmlformats.org/officeDocument/2006/relationships/hyperlink" Target="http://www.windowsazure.com/en-us/documentation/articles/service-bus-dotnet-how-to-use-queues/" TargetMode="External"/><Relationship Id="rId11" Type="http://schemas.openxmlformats.org/officeDocument/2006/relationships/hyperlink" Target="http://www.windowsazure.com/en-us/services/expressroute/" TargetMode="External"/><Relationship Id="rId5" Type="http://schemas.openxmlformats.org/officeDocument/2006/relationships/hyperlink" Target="http://www.windowsazure.com/en-us/documentation/articles/service-bus-dotnet-how-to-use-relay/" TargetMode="External"/><Relationship Id="rId15" Type="http://schemas.openxmlformats.org/officeDocument/2006/relationships/hyperlink" Target="http://technet.microsoft.com/de-de/library/jj721956.aspx" TargetMode="External"/><Relationship Id="rId10" Type="http://schemas.openxmlformats.org/officeDocument/2006/relationships/hyperlink" Target="http://www.windowsazure.com/en-us/services/active-directory/" TargetMode="External"/><Relationship Id="rId19" Type="http://schemas.openxmlformats.org/officeDocument/2006/relationships/hyperlink" Target="http://blogs.technet.com/b/in_the_cloud/archive/tags/hybrid+cloud/default.aspx" TargetMode="External"/><Relationship Id="rId4" Type="http://schemas.openxmlformats.org/officeDocument/2006/relationships/hyperlink" Target="http://msdn.microsoft.com/en-us/library/windowsazure/jj156075.aspx" TargetMode="External"/><Relationship Id="rId9" Type="http://schemas.openxmlformats.org/officeDocument/2006/relationships/hyperlink" Target="http://msdn.microsoft.com/en-us/library/windowsazure/hh532261.aspx" TargetMode="External"/><Relationship Id="rId14" Type="http://schemas.openxmlformats.org/officeDocument/2006/relationships/hyperlink" Target="http://technet.microsoft.com/en-us/library/gg276383.asp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www.microsoft.com/en-us/server-cloud/products/windows-azure-pack"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hyperlink" Target="http://technet.microsoft.com/en-us/library/hh546785.aspx" TargetMode="External"/><Relationship Id="rId5" Type="http://schemas.openxmlformats.org/officeDocument/2006/relationships/hyperlink" Target="http://azure.microsoft.com/en-us/" TargetMode="External"/><Relationship Id="rId4" Type="http://schemas.openxmlformats.org/officeDocument/2006/relationships/hyperlink" Target="http://technet.microsoft.com/library/dn765472.aspx"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microsoft.com/learning/en/us/Course.aspx?ID=10751AB&amp;Locale=en-us" TargetMode="External"/><Relationship Id="rId3" Type="http://schemas.openxmlformats.org/officeDocument/2006/relationships/hyperlink" Target="http://www.microsoft.com/learning/en/us/Exam.aspx?ID=70-247&amp;Locale=en-us" TargetMode="External"/><Relationship Id="rId7" Type="http://schemas.openxmlformats.org/officeDocument/2006/relationships/hyperlink" Target="http://www.microsoft.com/learning/en/us/Course.aspx?ID=10750AB&amp;Locale=en-us"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www.microsoft.com/learning/en/us/classlocator.aspx" TargetMode="External"/><Relationship Id="rId9" Type="http://schemas.openxmlformats.org/officeDocument/2006/relationships/image" Target="../media/image41.wm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95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Infrastructure Extensions to the Cloud</a:t>
            </a:r>
            <a:endParaRPr lang="en-US" dirty="0"/>
          </a:p>
        </p:txBody>
      </p:sp>
      <p:sp>
        <p:nvSpPr>
          <p:cNvPr id="3" name="Text Placeholder 2"/>
          <p:cNvSpPr>
            <a:spLocks noGrp="1"/>
          </p:cNvSpPr>
          <p:nvPr>
            <p:ph type="body" sz="quarter" idx="11"/>
          </p:nvPr>
        </p:nvSpPr>
        <p:spPr>
          <a:xfrm>
            <a:off x="274639" y="1212849"/>
            <a:ext cx="11889564" cy="4185761"/>
          </a:xfrm>
        </p:spPr>
        <p:txBody>
          <a:bodyPr/>
          <a:lstStyle/>
          <a:p>
            <a:pPr lvl="1"/>
            <a:endParaRPr lang="en-US" dirty="0" smtClean="0"/>
          </a:p>
          <a:p>
            <a:r>
              <a:rPr lang="en-US" dirty="0" smtClean="0"/>
              <a:t>Advantages:</a:t>
            </a:r>
          </a:p>
          <a:p>
            <a:pPr lvl="1"/>
            <a:r>
              <a:rPr lang="en-US" dirty="0" smtClean="0"/>
              <a:t>No development effort required</a:t>
            </a:r>
          </a:p>
          <a:p>
            <a:pPr lvl="1"/>
            <a:r>
              <a:rPr lang="en-US" dirty="0" smtClean="0"/>
              <a:t>Easy to setup and get running</a:t>
            </a:r>
          </a:p>
          <a:p>
            <a:endParaRPr lang="en-US" dirty="0" smtClean="0"/>
          </a:p>
          <a:p>
            <a:r>
              <a:rPr lang="en-US" dirty="0" smtClean="0"/>
              <a:t>Disadvantages:</a:t>
            </a:r>
          </a:p>
          <a:p>
            <a:pPr lvl="1"/>
            <a:r>
              <a:rPr lang="en-US" dirty="0" smtClean="0"/>
              <a:t>No additional semantics and extensions</a:t>
            </a:r>
          </a:p>
          <a:p>
            <a:pPr lvl="1"/>
            <a:r>
              <a:rPr lang="en-US" dirty="0" smtClean="0"/>
              <a:t>Latency through VPN</a:t>
            </a:r>
          </a:p>
          <a:p>
            <a:pPr lvl="1"/>
            <a:r>
              <a:rPr lang="en-US" dirty="0" smtClean="0"/>
              <a:t>Limits on additional semantics and logic</a:t>
            </a:r>
            <a:endParaRPr lang="en-US" dirty="0"/>
          </a:p>
        </p:txBody>
      </p:sp>
      <p:grpSp>
        <p:nvGrpSpPr>
          <p:cNvPr id="14" name="Group 13"/>
          <p:cNvGrpSpPr/>
          <p:nvPr/>
        </p:nvGrpSpPr>
        <p:grpSpPr>
          <a:xfrm>
            <a:off x="7370365" y="2130424"/>
            <a:ext cx="4293865" cy="3336190"/>
            <a:chOff x="503236" y="1820862"/>
            <a:chExt cx="4294474" cy="3336663"/>
          </a:xfrm>
        </p:grpSpPr>
        <p:pic>
          <p:nvPicPr>
            <p:cNvPr id="9" name="Picture 8"/>
            <p:cNvPicPr>
              <a:picLocks noChangeAspect="1"/>
            </p:cNvPicPr>
            <p:nvPr/>
          </p:nvPicPr>
          <p:blipFill>
            <a:blip r:embed="rId2"/>
            <a:stretch>
              <a:fillRect/>
            </a:stretch>
          </p:blipFill>
          <p:spPr>
            <a:xfrm>
              <a:off x="503237" y="1820862"/>
              <a:ext cx="2465673" cy="1597538"/>
            </a:xfrm>
            <a:prstGeom prst="rect">
              <a:avLst/>
            </a:prstGeom>
          </p:spPr>
        </p:pic>
        <p:pic>
          <p:nvPicPr>
            <p:cNvPr id="12" name="Picture 11"/>
            <p:cNvPicPr>
              <a:picLocks noChangeAspect="1"/>
            </p:cNvPicPr>
            <p:nvPr/>
          </p:nvPicPr>
          <p:blipFill>
            <a:blip r:embed="rId2"/>
            <a:stretch>
              <a:fillRect/>
            </a:stretch>
          </p:blipFill>
          <p:spPr>
            <a:xfrm>
              <a:off x="2332037" y="2698494"/>
              <a:ext cx="2465673" cy="1597538"/>
            </a:xfrm>
            <a:prstGeom prst="rect">
              <a:avLst/>
            </a:prstGeom>
          </p:spPr>
        </p:pic>
        <p:pic>
          <p:nvPicPr>
            <p:cNvPr id="13" name="Picture 12"/>
            <p:cNvPicPr>
              <a:picLocks noChangeAspect="1"/>
            </p:cNvPicPr>
            <p:nvPr/>
          </p:nvPicPr>
          <p:blipFill>
            <a:blip r:embed="rId2"/>
            <a:stretch>
              <a:fillRect/>
            </a:stretch>
          </p:blipFill>
          <p:spPr>
            <a:xfrm>
              <a:off x="503236" y="3559987"/>
              <a:ext cx="2465673" cy="1597538"/>
            </a:xfrm>
            <a:prstGeom prst="rect">
              <a:avLst/>
            </a:prstGeom>
          </p:spPr>
        </p:pic>
      </p:grpSp>
    </p:spTree>
    <p:extLst>
      <p:ext uri="{BB962C8B-B14F-4D97-AF65-F5344CB8AC3E}">
        <p14:creationId xmlns:p14="http://schemas.microsoft.com/office/powerpoint/2010/main" val="9471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Data-Sync and Linking for Hybrid Cloud</a:t>
            </a:r>
            <a:br>
              <a:rPr lang="en-US" dirty="0" smtClean="0"/>
            </a:br>
            <a:r>
              <a:rPr lang="en-US" sz="4000" b="1" dirty="0" smtClean="0">
                <a:solidFill>
                  <a:schemeClr val="bg2"/>
                </a:solidFill>
              </a:rPr>
              <a:t>Azure SQL Data Sync &amp; SQL Linked </a:t>
            </a:r>
            <a:r>
              <a:rPr lang="en-US" dirty="0" smtClean="0"/>
              <a:t>Servers</a:t>
            </a:r>
            <a:endParaRPr lang="en-US" dirty="0"/>
          </a:p>
        </p:txBody>
      </p:sp>
    </p:spTree>
    <p:extLst>
      <p:ext uri="{BB962C8B-B14F-4D97-AF65-F5344CB8AC3E}">
        <p14:creationId xmlns:p14="http://schemas.microsoft.com/office/powerpoint/2010/main" val="328069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Data-Sync and Linking for Hybrid Cloud</a:t>
            </a:r>
            <a:br>
              <a:rPr lang="en-US" dirty="0" smtClean="0"/>
            </a:br>
            <a:r>
              <a:rPr lang="en-US" sz="4000" b="1" dirty="0" smtClean="0">
                <a:solidFill>
                  <a:schemeClr val="bg2"/>
                </a:solidFill>
              </a:rPr>
              <a:t>Azure SQL Data Sync &amp; SQL Linked </a:t>
            </a:r>
            <a:r>
              <a:rPr lang="en-US" dirty="0" smtClean="0"/>
              <a:t>Servers</a:t>
            </a:r>
            <a:endParaRPr lang="en-US" dirty="0"/>
          </a:p>
        </p:txBody>
      </p:sp>
    </p:spTree>
    <p:extLst>
      <p:ext uri="{BB962C8B-B14F-4D97-AF65-F5344CB8AC3E}">
        <p14:creationId xmlns:p14="http://schemas.microsoft.com/office/powerpoint/2010/main" val="30039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Data-Sync and Linking for Hybrid Cloud</a:t>
            </a:r>
            <a:endParaRPr lang="en-US" dirty="0"/>
          </a:p>
        </p:txBody>
      </p:sp>
      <p:sp>
        <p:nvSpPr>
          <p:cNvPr id="3" name="Text Placeholder 2"/>
          <p:cNvSpPr>
            <a:spLocks noGrp="1"/>
          </p:cNvSpPr>
          <p:nvPr>
            <p:ph type="body" sz="quarter" idx="11"/>
          </p:nvPr>
        </p:nvSpPr>
        <p:spPr>
          <a:xfrm>
            <a:off x="274639" y="1212849"/>
            <a:ext cx="11889564" cy="4185761"/>
          </a:xfrm>
        </p:spPr>
        <p:txBody>
          <a:bodyPr/>
          <a:lstStyle/>
          <a:p>
            <a:pPr lvl="1"/>
            <a:endParaRPr lang="en-US" dirty="0" smtClean="0"/>
          </a:p>
          <a:p>
            <a:r>
              <a:rPr lang="en-US" dirty="0" smtClean="0"/>
              <a:t>Advantages:</a:t>
            </a:r>
          </a:p>
          <a:p>
            <a:pPr lvl="1"/>
            <a:r>
              <a:rPr lang="en-US" dirty="0" smtClean="0"/>
              <a:t>Development effort depends on scenario</a:t>
            </a:r>
          </a:p>
          <a:p>
            <a:pPr lvl="1"/>
            <a:r>
              <a:rPr lang="en-US" dirty="0" smtClean="0"/>
              <a:t>Easy to setup and get running</a:t>
            </a:r>
          </a:p>
          <a:p>
            <a:pPr lvl="1"/>
            <a:endParaRPr lang="en-US" dirty="0" smtClean="0"/>
          </a:p>
          <a:p>
            <a:r>
              <a:rPr lang="en-US" dirty="0" smtClean="0"/>
              <a:t>Disadvantages:</a:t>
            </a:r>
          </a:p>
          <a:p>
            <a:pPr lvl="1"/>
            <a:r>
              <a:rPr lang="en-US" dirty="0" smtClean="0"/>
              <a:t>Limits on additional semantics &amp; logic</a:t>
            </a:r>
          </a:p>
          <a:p>
            <a:pPr lvl="1"/>
            <a:r>
              <a:rPr lang="en-US" dirty="0" smtClean="0"/>
              <a:t>Development effort depends on scenario</a:t>
            </a:r>
          </a:p>
          <a:p>
            <a:pPr lvl="1"/>
            <a:r>
              <a:rPr lang="en-US" dirty="0" smtClean="0"/>
              <a:t>Data-Sync – Limited data types, schedules &amp; in preview</a:t>
            </a:r>
          </a:p>
          <a:p>
            <a:pPr lvl="1"/>
            <a:r>
              <a:rPr lang="en-US" dirty="0" smtClean="0"/>
              <a:t>Linked Servers – one direction (to Azure) &amp; latency</a:t>
            </a:r>
            <a:endParaRPr lang="en-US" dirty="0"/>
          </a:p>
        </p:txBody>
      </p:sp>
      <p:grpSp>
        <p:nvGrpSpPr>
          <p:cNvPr id="5" name="Group 4"/>
          <p:cNvGrpSpPr/>
          <p:nvPr/>
        </p:nvGrpSpPr>
        <p:grpSpPr>
          <a:xfrm>
            <a:off x="8162453" y="2096516"/>
            <a:ext cx="3239702" cy="3919536"/>
            <a:chOff x="884237" y="1753626"/>
            <a:chExt cx="3240162" cy="3920092"/>
          </a:xfrm>
        </p:grpSpPr>
        <p:pic>
          <p:nvPicPr>
            <p:cNvPr id="7" name="Picture 6"/>
            <p:cNvPicPr>
              <a:picLocks noChangeAspect="1"/>
            </p:cNvPicPr>
            <p:nvPr/>
          </p:nvPicPr>
          <p:blipFill>
            <a:blip r:embed="rId2"/>
            <a:stretch>
              <a:fillRect/>
            </a:stretch>
          </p:blipFill>
          <p:spPr>
            <a:xfrm>
              <a:off x="2773510" y="2735262"/>
              <a:ext cx="1350889" cy="1719517"/>
            </a:xfrm>
            <a:prstGeom prst="rect">
              <a:avLst/>
            </a:prstGeom>
          </p:spPr>
        </p:pic>
        <p:pic>
          <p:nvPicPr>
            <p:cNvPr id="8" name="Picture 7"/>
            <p:cNvPicPr>
              <a:picLocks noChangeAspect="1"/>
            </p:cNvPicPr>
            <p:nvPr/>
          </p:nvPicPr>
          <p:blipFill>
            <a:blip r:embed="rId3"/>
            <a:stretch>
              <a:fillRect/>
            </a:stretch>
          </p:blipFill>
          <p:spPr>
            <a:xfrm>
              <a:off x="884237" y="1753626"/>
              <a:ext cx="1857613" cy="1963271"/>
            </a:xfrm>
            <a:prstGeom prst="rect">
              <a:avLst/>
            </a:prstGeom>
          </p:spPr>
        </p:pic>
        <p:pic>
          <p:nvPicPr>
            <p:cNvPr id="9" name="Picture 8"/>
            <p:cNvPicPr>
              <a:picLocks noChangeAspect="1"/>
            </p:cNvPicPr>
            <p:nvPr/>
          </p:nvPicPr>
          <p:blipFill>
            <a:blip r:embed="rId4"/>
            <a:stretch>
              <a:fillRect/>
            </a:stretch>
          </p:blipFill>
          <p:spPr>
            <a:xfrm>
              <a:off x="1402601" y="3891890"/>
              <a:ext cx="1373784" cy="1781828"/>
            </a:xfrm>
            <a:prstGeom prst="rect">
              <a:avLst/>
            </a:prstGeom>
          </p:spPr>
        </p:pic>
      </p:grpSp>
    </p:spTree>
    <p:extLst>
      <p:ext uri="{BB962C8B-B14F-4D97-AF65-F5344CB8AC3E}">
        <p14:creationId xmlns:p14="http://schemas.microsoft.com/office/powerpoint/2010/main" val="2628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Hybrid Cloud with Service-Relay Adapters</a:t>
            </a:r>
            <a:br>
              <a:rPr lang="en-US" dirty="0" smtClean="0"/>
            </a:br>
            <a:r>
              <a:rPr lang="en-US" sz="4000" b="1" dirty="0" smtClean="0">
                <a:solidFill>
                  <a:schemeClr val="bg2"/>
                </a:solidFill>
              </a:rPr>
              <a:t>Azure Service Bus Relay</a:t>
            </a:r>
            <a:endParaRPr lang="en-US" sz="4000" b="1" dirty="0">
              <a:solidFill>
                <a:schemeClr val="bg2"/>
              </a:solidFill>
            </a:endParaRPr>
          </a:p>
        </p:txBody>
      </p:sp>
    </p:spTree>
    <p:extLst>
      <p:ext uri="{BB962C8B-B14F-4D97-AF65-F5344CB8AC3E}">
        <p14:creationId xmlns:p14="http://schemas.microsoft.com/office/powerpoint/2010/main" val="12905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Hybrid Cloud with Service-Relay Adapters</a:t>
            </a:r>
            <a:br>
              <a:rPr lang="en-US" dirty="0" smtClean="0"/>
            </a:br>
            <a:r>
              <a:rPr lang="en-US" sz="4000" b="1" dirty="0" smtClean="0">
                <a:solidFill>
                  <a:schemeClr val="tx2"/>
                </a:solidFill>
              </a:rPr>
              <a:t>BizTalk Hybrid Connections</a:t>
            </a:r>
            <a:endParaRPr lang="en-US" sz="4000" b="1" dirty="0">
              <a:solidFill>
                <a:schemeClr val="tx2"/>
              </a:solidFill>
            </a:endParaRPr>
          </a:p>
        </p:txBody>
      </p:sp>
      <p:pic>
        <p:nvPicPr>
          <p:cNvPr id="76" name="Picture 75"/>
          <p:cNvPicPr>
            <a:picLocks noChangeAspect="1"/>
          </p:cNvPicPr>
          <p:nvPr/>
        </p:nvPicPr>
        <p:blipFill>
          <a:blip r:embed="rId2">
            <a:biLevel thresh="75000"/>
          </a:blip>
          <a:stretch>
            <a:fillRect/>
          </a:stretch>
        </p:blipFill>
        <p:spPr>
          <a:xfrm>
            <a:off x="1285691" y="2830369"/>
            <a:ext cx="894623" cy="888775"/>
          </a:xfrm>
          <a:prstGeom prst="rect">
            <a:avLst/>
          </a:prstGeom>
        </p:spPr>
      </p:pic>
      <p:pic>
        <p:nvPicPr>
          <p:cNvPr id="77" name="Picture 76"/>
          <p:cNvPicPr>
            <a:picLocks noChangeAspect="1"/>
          </p:cNvPicPr>
          <p:nvPr/>
        </p:nvPicPr>
        <p:blipFill>
          <a:blip r:embed="rId3">
            <a:biLevel thresh="75000"/>
          </a:blip>
          <a:stretch>
            <a:fillRect/>
          </a:stretch>
        </p:blipFill>
        <p:spPr>
          <a:xfrm>
            <a:off x="1482404" y="4520666"/>
            <a:ext cx="684971" cy="1102872"/>
          </a:xfrm>
          <a:prstGeom prst="rect">
            <a:avLst/>
          </a:prstGeom>
        </p:spPr>
      </p:pic>
      <p:sp>
        <p:nvSpPr>
          <p:cNvPr id="78" name="TextBox 77"/>
          <p:cNvSpPr txBox="1"/>
          <p:nvPr/>
        </p:nvSpPr>
        <p:spPr>
          <a:xfrm>
            <a:off x="783566" y="3713072"/>
            <a:ext cx="1898870" cy="376684"/>
          </a:xfrm>
          <a:prstGeom prst="rect">
            <a:avLst/>
          </a:prstGeom>
          <a:noFill/>
        </p:spPr>
        <p:txBody>
          <a:bodyPr wrap="square" rtlCol="0">
            <a:spAutoFit/>
          </a:bodyPr>
          <a:lstStyle/>
          <a:p>
            <a:pPr algn="ctr" defTabSz="914224">
              <a:defRPr/>
            </a:pPr>
            <a:r>
              <a:rPr lang="en-US" kern="0" dirty="0">
                <a:solidFill>
                  <a:srgbClr val="505050"/>
                </a:solidFill>
              </a:rPr>
              <a:t>Web Sites</a:t>
            </a:r>
          </a:p>
        </p:txBody>
      </p:sp>
      <p:sp>
        <p:nvSpPr>
          <p:cNvPr id="79" name="TextBox 78"/>
          <p:cNvSpPr txBox="1"/>
          <p:nvPr/>
        </p:nvSpPr>
        <p:spPr>
          <a:xfrm>
            <a:off x="891256" y="5711935"/>
            <a:ext cx="1898870" cy="376684"/>
          </a:xfrm>
          <a:prstGeom prst="rect">
            <a:avLst/>
          </a:prstGeom>
          <a:noFill/>
        </p:spPr>
        <p:txBody>
          <a:bodyPr wrap="square" rtlCol="0">
            <a:spAutoFit/>
          </a:bodyPr>
          <a:lstStyle/>
          <a:p>
            <a:pPr algn="ctr" defTabSz="914224">
              <a:defRPr/>
            </a:pPr>
            <a:r>
              <a:rPr lang="en-US" kern="0" dirty="0">
                <a:solidFill>
                  <a:srgbClr val="505050"/>
                </a:solidFill>
              </a:rPr>
              <a:t>Mobile Services</a:t>
            </a:r>
          </a:p>
        </p:txBody>
      </p:sp>
      <p:pic>
        <p:nvPicPr>
          <p:cNvPr id="80" name="Picture 79"/>
          <p:cNvPicPr>
            <a:picLocks noChangeAspect="1"/>
          </p:cNvPicPr>
          <p:nvPr/>
        </p:nvPicPr>
        <p:blipFill>
          <a:blip r:embed="rId4">
            <a:duotone>
              <a:prstClr val="black"/>
              <a:srgbClr val="D9C3A5">
                <a:tint val="50000"/>
                <a:satMod val="180000"/>
              </a:srgbClr>
            </a:duotone>
          </a:blip>
          <a:stretch>
            <a:fillRect/>
          </a:stretch>
        </p:blipFill>
        <p:spPr>
          <a:xfrm>
            <a:off x="8075421" y="3352658"/>
            <a:ext cx="601148" cy="779704"/>
          </a:xfrm>
          <a:prstGeom prst="rect">
            <a:avLst/>
          </a:prstGeom>
        </p:spPr>
      </p:pic>
      <p:sp>
        <p:nvSpPr>
          <p:cNvPr id="81" name="Flowchart: Alternate Process 80"/>
          <p:cNvSpPr/>
          <p:nvPr/>
        </p:nvSpPr>
        <p:spPr>
          <a:xfrm>
            <a:off x="5904993" y="2932278"/>
            <a:ext cx="5610369" cy="2604608"/>
          </a:xfrm>
          <a:prstGeom prst="flowChartAlternateProcess">
            <a:avLst/>
          </a:prstGeom>
          <a:noFill/>
          <a:ln w="57150" cap="flat" cmpd="sng" algn="ctr">
            <a:solidFill>
              <a:schemeClr val="tx2"/>
            </a:solidFill>
            <a:prstDash val="solid"/>
            <a:miter lim="800000"/>
          </a:ln>
          <a:effectLst/>
        </p:spPr>
        <p:txBody>
          <a:bodyPr rtlCol="0" anchor="ctr"/>
          <a:lstStyle/>
          <a:p>
            <a:pPr algn="ctr" defTabSz="914224">
              <a:defRPr/>
            </a:pPr>
            <a:endParaRPr lang="en-US" kern="0">
              <a:solidFill>
                <a:srgbClr val="FFFFFF"/>
              </a:solidFill>
            </a:endParaRPr>
          </a:p>
        </p:txBody>
      </p:sp>
      <p:sp>
        <p:nvSpPr>
          <p:cNvPr id="82" name="TextBox 81"/>
          <p:cNvSpPr txBox="1"/>
          <p:nvPr/>
        </p:nvSpPr>
        <p:spPr>
          <a:xfrm>
            <a:off x="6772291" y="2505442"/>
            <a:ext cx="3950117" cy="376684"/>
          </a:xfrm>
          <a:prstGeom prst="rect">
            <a:avLst/>
          </a:prstGeom>
          <a:noFill/>
        </p:spPr>
        <p:txBody>
          <a:bodyPr wrap="square" rtlCol="0">
            <a:spAutoFit/>
          </a:bodyPr>
          <a:lstStyle/>
          <a:p>
            <a:pPr algn="ctr" defTabSz="914224">
              <a:defRPr/>
            </a:pPr>
            <a:r>
              <a:rPr lang="en-US" kern="0" dirty="0">
                <a:solidFill>
                  <a:srgbClr val="68217A"/>
                </a:solidFill>
              </a:rPr>
              <a:t>Corporate Network</a:t>
            </a:r>
          </a:p>
        </p:txBody>
      </p:sp>
      <p:sp>
        <p:nvSpPr>
          <p:cNvPr id="83" name="TextBox 82"/>
          <p:cNvSpPr txBox="1"/>
          <p:nvPr/>
        </p:nvSpPr>
        <p:spPr>
          <a:xfrm>
            <a:off x="8676569" y="3563628"/>
            <a:ext cx="2652121" cy="376684"/>
          </a:xfrm>
          <a:prstGeom prst="rect">
            <a:avLst/>
          </a:prstGeom>
          <a:noFill/>
        </p:spPr>
        <p:txBody>
          <a:bodyPr wrap="square" rtlCol="0">
            <a:spAutoFit/>
          </a:bodyPr>
          <a:lstStyle/>
          <a:p>
            <a:pPr defTabSz="914224">
              <a:defRPr/>
            </a:pPr>
            <a:r>
              <a:rPr lang="en-US" kern="0" dirty="0">
                <a:solidFill>
                  <a:srgbClr val="505050"/>
                </a:solidFill>
              </a:rPr>
              <a:t>Microsoft SQL Server</a:t>
            </a:r>
          </a:p>
        </p:txBody>
      </p:sp>
      <p:sp>
        <p:nvSpPr>
          <p:cNvPr id="84" name="TextBox 83"/>
          <p:cNvSpPr txBox="1"/>
          <p:nvPr/>
        </p:nvSpPr>
        <p:spPr>
          <a:xfrm>
            <a:off x="2790127" y="4727956"/>
            <a:ext cx="2150951" cy="345163"/>
          </a:xfrm>
          <a:prstGeom prst="rect">
            <a:avLst/>
          </a:prstGeom>
          <a:noFill/>
        </p:spPr>
        <p:txBody>
          <a:bodyPr wrap="square" rtlCol="0">
            <a:spAutoFit/>
          </a:bodyPr>
          <a:lstStyle/>
          <a:p>
            <a:pPr algn="ctr" defTabSz="914224">
              <a:defRPr/>
            </a:pPr>
            <a:r>
              <a:rPr lang="en-US" sz="1599" kern="0" dirty="0">
                <a:solidFill>
                  <a:srgbClr val="505050"/>
                </a:solidFill>
              </a:rPr>
              <a:t>Hybrid Connection</a:t>
            </a:r>
          </a:p>
        </p:txBody>
      </p:sp>
      <p:pic>
        <p:nvPicPr>
          <p:cNvPr id="85" name="Picture 84"/>
          <p:cNvPicPr>
            <a:picLocks noChangeAspect="1"/>
          </p:cNvPicPr>
          <p:nvPr/>
        </p:nvPicPr>
        <p:blipFill>
          <a:blip r:embed="rId5">
            <a:biLevel thresh="75000"/>
          </a:blip>
          <a:stretch>
            <a:fillRect/>
          </a:stretch>
        </p:blipFill>
        <p:spPr>
          <a:xfrm>
            <a:off x="7022837" y="1821099"/>
            <a:ext cx="627808" cy="974538"/>
          </a:xfrm>
          <a:prstGeom prst="rect">
            <a:avLst/>
          </a:prstGeom>
        </p:spPr>
      </p:pic>
      <p:sp>
        <p:nvSpPr>
          <p:cNvPr id="86" name="TextBox 85"/>
          <p:cNvSpPr txBox="1"/>
          <p:nvPr/>
        </p:nvSpPr>
        <p:spPr>
          <a:xfrm>
            <a:off x="8732936" y="4453179"/>
            <a:ext cx="2652121" cy="659198"/>
          </a:xfrm>
          <a:prstGeom prst="rect">
            <a:avLst/>
          </a:prstGeom>
          <a:noFill/>
        </p:spPr>
        <p:txBody>
          <a:bodyPr wrap="square" rtlCol="0">
            <a:spAutoFit/>
          </a:bodyPr>
          <a:lstStyle/>
          <a:p>
            <a:pPr defTabSz="914224">
              <a:defRPr/>
            </a:pPr>
            <a:r>
              <a:rPr lang="en-US" kern="0" dirty="0">
                <a:solidFill>
                  <a:srgbClr val="505050"/>
                </a:solidFill>
              </a:rPr>
              <a:t>Other published resources</a:t>
            </a:r>
          </a:p>
        </p:txBody>
      </p:sp>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9248" y="4323313"/>
            <a:ext cx="769835" cy="7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022837" y="3766078"/>
            <a:ext cx="966410" cy="416887"/>
          </a:xfrm>
          <a:prstGeom prst="bentConnector3">
            <a:avLst/>
          </a:prstGeom>
          <a:noFill/>
          <a:ln w="28575" cap="flat" cmpd="sng" algn="ctr">
            <a:solidFill>
              <a:schemeClr val="tx2"/>
            </a:solidFill>
            <a:prstDash val="solid"/>
            <a:miter lim="800000"/>
          </a:ln>
          <a:effectLst/>
        </p:spPr>
      </p:cxnSp>
      <p:cxnSp>
        <p:nvCxnSpPr>
          <p:cNvPr id="89" name="Elbow Connector 88"/>
          <p:cNvCxnSpPr>
            <a:endCxn id="87" idx="1"/>
          </p:cNvCxnSpPr>
          <p:nvPr/>
        </p:nvCxnSpPr>
        <p:spPr>
          <a:xfrm>
            <a:off x="7022837" y="4259155"/>
            <a:ext cx="966410" cy="449075"/>
          </a:xfrm>
          <a:prstGeom prst="bentConnector3">
            <a:avLst/>
          </a:prstGeom>
          <a:noFill/>
          <a:ln w="28575" cap="flat" cmpd="sng" algn="ctr">
            <a:solidFill>
              <a:schemeClr val="tx2"/>
            </a:solidFill>
            <a:prstDash val="solid"/>
            <a:miter lim="800000"/>
          </a:ln>
          <a:effectLst/>
        </p:spPr>
      </p:cxnSp>
      <p:cxnSp>
        <p:nvCxnSpPr>
          <p:cNvPr id="90" name="Elbow Connector 89"/>
          <p:cNvCxnSpPr/>
          <p:nvPr/>
        </p:nvCxnSpPr>
        <p:spPr>
          <a:xfrm rot="10800000">
            <a:off x="2368521" y="3274758"/>
            <a:ext cx="905065" cy="857604"/>
          </a:xfrm>
          <a:prstGeom prst="bentConnector3">
            <a:avLst/>
          </a:prstGeom>
          <a:noFill/>
          <a:ln w="28575" cap="flat" cmpd="sng" algn="ctr">
            <a:solidFill>
              <a:schemeClr val="tx2"/>
            </a:solidFill>
            <a:prstDash val="solid"/>
            <a:miter lim="800000"/>
          </a:ln>
          <a:effectLst/>
        </p:spPr>
      </p:cxnSp>
      <p:cxnSp>
        <p:nvCxnSpPr>
          <p:cNvPr id="91" name="Elbow Connector 90"/>
          <p:cNvCxnSpPr/>
          <p:nvPr/>
        </p:nvCxnSpPr>
        <p:spPr>
          <a:xfrm rot="10800000" flipV="1">
            <a:off x="2380094" y="4259155"/>
            <a:ext cx="893492" cy="860676"/>
          </a:xfrm>
          <a:prstGeom prst="bentConnector3">
            <a:avLst/>
          </a:prstGeom>
          <a:noFill/>
          <a:ln w="28575" cap="flat" cmpd="sng" algn="ctr">
            <a:solidFill>
              <a:schemeClr val="tx2"/>
            </a:solidFill>
            <a:prstDash val="solid"/>
            <a:miter lim="800000"/>
          </a:ln>
          <a:effectLst/>
        </p:spPr>
      </p:cxnSp>
      <p:cxnSp>
        <p:nvCxnSpPr>
          <p:cNvPr id="93" name="Straight Connector 92"/>
          <p:cNvCxnSpPr/>
          <p:nvPr/>
        </p:nvCxnSpPr>
        <p:spPr>
          <a:xfrm>
            <a:off x="4263144" y="4182965"/>
            <a:ext cx="1897679" cy="0"/>
          </a:xfrm>
          <a:prstGeom prst="line">
            <a:avLst/>
          </a:prstGeom>
          <a:noFill/>
          <a:ln w="28575" cap="flat" cmpd="sng" algn="ctr">
            <a:solidFill>
              <a:schemeClr val="tx2"/>
            </a:solidFill>
            <a:prstDash val="solid"/>
            <a:miter lim="800000"/>
          </a:ln>
          <a:effectLst/>
        </p:spPr>
      </p:cxnSp>
      <p:cxnSp>
        <p:nvCxnSpPr>
          <p:cNvPr id="94" name="Straight Connector 93"/>
          <p:cNvCxnSpPr/>
          <p:nvPr/>
        </p:nvCxnSpPr>
        <p:spPr>
          <a:xfrm>
            <a:off x="4263144" y="4259155"/>
            <a:ext cx="1897679" cy="0"/>
          </a:xfrm>
          <a:prstGeom prst="line">
            <a:avLst/>
          </a:prstGeom>
          <a:noFill/>
          <a:ln w="28575" cap="flat" cmpd="sng" algn="ctr">
            <a:solidFill>
              <a:schemeClr val="tx2"/>
            </a:solidFill>
            <a:prstDash val="solid"/>
            <a:miter lim="800000"/>
          </a:ln>
          <a:effectLst/>
        </p:spPr>
      </p:cxnSp>
      <p:pic>
        <p:nvPicPr>
          <p:cNvPr id="96" name="Picture 95"/>
          <p:cNvPicPr>
            <a:picLocks noChangeAspect="1"/>
          </p:cNvPicPr>
          <p:nvPr/>
        </p:nvPicPr>
        <p:blipFill>
          <a:blip r:embed="rId7">
            <a:biLevel thresh="75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425061" y="3877409"/>
            <a:ext cx="686502" cy="686502"/>
          </a:xfrm>
          <a:prstGeom prst="rect">
            <a:avLst/>
          </a:prstGeom>
        </p:spPr>
      </p:pic>
      <p:sp>
        <p:nvSpPr>
          <p:cNvPr id="97" name="TextBox 96"/>
          <p:cNvSpPr txBox="1"/>
          <p:nvPr/>
        </p:nvSpPr>
        <p:spPr>
          <a:xfrm>
            <a:off x="5780565" y="4721026"/>
            <a:ext cx="1898870" cy="470593"/>
          </a:xfrm>
          <a:prstGeom prst="rect">
            <a:avLst/>
          </a:prstGeom>
          <a:noFill/>
        </p:spPr>
        <p:txBody>
          <a:bodyPr wrap="square" rtlCol="0">
            <a:spAutoFit/>
          </a:bodyPr>
          <a:lstStyle/>
          <a:p>
            <a:pPr algn="ctr" defTabSz="914224">
              <a:defRPr/>
            </a:pPr>
            <a:r>
              <a:rPr lang="en-US" sz="1199" kern="0" dirty="0">
                <a:solidFill>
                  <a:srgbClr val="505050"/>
                </a:solidFill>
              </a:rPr>
              <a:t>Hybrid Connection Manager</a:t>
            </a:r>
          </a:p>
        </p:txBody>
      </p:sp>
      <p:pic>
        <p:nvPicPr>
          <p:cNvPr id="99" name="Picture 98"/>
          <p:cNvPicPr>
            <a:picLocks noChangeAspect="1"/>
          </p:cNvPicPr>
          <p:nvPr/>
        </p:nvPicPr>
        <p:blipFill>
          <a:blip r:embed="rId9">
            <a:biLevel thresh="75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320251" y="3920736"/>
            <a:ext cx="566987" cy="566987"/>
          </a:xfrm>
          <a:prstGeom prst="rect">
            <a:avLst/>
          </a:prstGeom>
        </p:spPr>
      </p:pic>
    </p:spTree>
    <p:extLst>
      <p:ext uri="{BB962C8B-B14F-4D97-AF65-F5344CB8AC3E}">
        <p14:creationId xmlns:p14="http://schemas.microsoft.com/office/powerpoint/2010/main" val="38913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500"/>
                                        <p:tgtEl>
                                          <p:spTgt spid="9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animBg="1"/>
      <p:bldP spid="82" grpId="0"/>
      <p:bldP spid="83" grpId="0"/>
      <p:bldP spid="84" grpId="0"/>
      <p:bldP spid="86" grpId="0"/>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Hybrid Cloud with Service-Relay Adapters</a:t>
            </a:r>
            <a:endParaRPr lang="en-US" dirty="0"/>
          </a:p>
        </p:txBody>
      </p:sp>
      <p:sp>
        <p:nvSpPr>
          <p:cNvPr id="3" name="Text Placeholder 2"/>
          <p:cNvSpPr>
            <a:spLocks noGrp="1"/>
          </p:cNvSpPr>
          <p:nvPr>
            <p:ph type="body" sz="quarter" idx="11"/>
          </p:nvPr>
        </p:nvSpPr>
        <p:spPr>
          <a:xfrm>
            <a:off x="274639" y="1212849"/>
            <a:ext cx="11889564" cy="4829014"/>
          </a:xfrm>
        </p:spPr>
        <p:txBody>
          <a:bodyPr/>
          <a:lstStyle/>
          <a:p>
            <a:pPr lvl="1"/>
            <a:endParaRPr lang="en-US" dirty="0" smtClean="0"/>
          </a:p>
          <a:p>
            <a:r>
              <a:rPr lang="en-US" dirty="0" smtClean="0"/>
              <a:t>Advantages</a:t>
            </a:r>
          </a:p>
          <a:p>
            <a:pPr lvl="1"/>
            <a:r>
              <a:rPr lang="en-US" dirty="0" smtClean="0"/>
              <a:t>Allows for custom connectivity semantics</a:t>
            </a:r>
          </a:p>
          <a:p>
            <a:pPr lvl="1"/>
            <a:r>
              <a:rPr lang="en-US" dirty="0" smtClean="0"/>
              <a:t>No heavy infrastructure IT requirements</a:t>
            </a:r>
          </a:p>
          <a:p>
            <a:pPr lvl="1"/>
            <a:r>
              <a:rPr lang="en-US" dirty="0" smtClean="0"/>
              <a:t>e.g., Firewall port openings, NAT, proxies</a:t>
            </a:r>
          </a:p>
          <a:p>
            <a:pPr lvl="3"/>
            <a:endParaRPr lang="en-US" dirty="0" smtClean="0"/>
          </a:p>
          <a:p>
            <a:r>
              <a:rPr lang="en-US" dirty="0" smtClean="0"/>
              <a:t>Disadvantages</a:t>
            </a:r>
          </a:p>
          <a:p>
            <a:pPr lvl="1"/>
            <a:r>
              <a:rPr lang="en-US" dirty="0" smtClean="0"/>
              <a:t>Relay – Custom development effort</a:t>
            </a:r>
          </a:p>
          <a:p>
            <a:pPr lvl="1"/>
            <a:r>
              <a:rPr lang="de-AT" dirty="0" smtClean="0"/>
              <a:t>Relay – </a:t>
            </a:r>
            <a:r>
              <a:rPr lang="de-AT" dirty="0" err="1" smtClean="0"/>
              <a:t>works</a:t>
            </a:r>
            <a:r>
              <a:rPr lang="de-AT" dirty="0" smtClean="0"/>
              <a:t> </a:t>
            </a:r>
            <a:r>
              <a:rPr lang="de-AT" dirty="0" err="1" smtClean="0"/>
              <a:t>best</a:t>
            </a:r>
            <a:r>
              <a:rPr lang="de-AT" dirty="0" smtClean="0"/>
              <a:t> </a:t>
            </a:r>
            <a:r>
              <a:rPr lang="de-AT" dirty="0" err="1" smtClean="0"/>
              <a:t>with</a:t>
            </a:r>
            <a:r>
              <a:rPr lang="de-AT" dirty="0" smtClean="0"/>
              <a:t> .NET, </a:t>
            </a:r>
            <a:r>
              <a:rPr lang="de-AT" dirty="0" err="1" smtClean="0"/>
              <a:t>only</a:t>
            </a:r>
            <a:endParaRPr lang="en-US" dirty="0" smtClean="0"/>
          </a:p>
          <a:p>
            <a:pPr lvl="1"/>
            <a:r>
              <a:rPr lang="en-US" dirty="0" smtClean="0"/>
              <a:t>BizTalk Hybrid – Only for Websites &amp; Mobile Services</a:t>
            </a:r>
          </a:p>
          <a:p>
            <a:pPr lvl="1"/>
            <a:r>
              <a:rPr lang="en-US" dirty="0" smtClean="0"/>
              <a:t>Both – Latency, availability, “hick-ups” of relay connections</a:t>
            </a:r>
          </a:p>
          <a:p>
            <a:pPr lvl="1"/>
            <a:r>
              <a:rPr lang="en-US" dirty="0" smtClean="0"/>
              <a:t>Both – Non-Traditional On-premise scale-out / failover</a:t>
            </a:r>
            <a:endParaRPr lang="en-US" dirty="0"/>
          </a:p>
        </p:txBody>
      </p:sp>
      <p:grpSp>
        <p:nvGrpSpPr>
          <p:cNvPr id="8" name="Group 7"/>
          <p:cNvGrpSpPr/>
          <p:nvPr/>
        </p:nvGrpSpPr>
        <p:grpSpPr>
          <a:xfrm>
            <a:off x="8367279" y="2069971"/>
            <a:ext cx="3359070" cy="3616476"/>
            <a:chOff x="621797" y="1980017"/>
            <a:chExt cx="3359547" cy="3616989"/>
          </a:xfrm>
        </p:grpSpPr>
        <p:pic>
          <p:nvPicPr>
            <p:cNvPr id="5" name="Picture 4"/>
            <p:cNvPicPr>
              <a:picLocks noChangeAspect="1"/>
            </p:cNvPicPr>
            <p:nvPr/>
          </p:nvPicPr>
          <p:blipFill>
            <a:blip r:embed="rId2"/>
            <a:stretch>
              <a:fillRect/>
            </a:stretch>
          </p:blipFill>
          <p:spPr>
            <a:xfrm>
              <a:off x="1259575" y="4055792"/>
              <a:ext cx="1344507" cy="1541214"/>
            </a:xfrm>
            <a:prstGeom prst="rect">
              <a:avLst/>
            </a:prstGeom>
          </p:spPr>
        </p:pic>
        <p:pic>
          <p:nvPicPr>
            <p:cNvPr id="6" name="Picture 5"/>
            <p:cNvPicPr>
              <a:picLocks noChangeAspect="1"/>
            </p:cNvPicPr>
            <p:nvPr/>
          </p:nvPicPr>
          <p:blipFill>
            <a:blip r:embed="rId3"/>
            <a:stretch>
              <a:fillRect/>
            </a:stretch>
          </p:blipFill>
          <p:spPr>
            <a:xfrm>
              <a:off x="2636837" y="2794248"/>
              <a:ext cx="1344507" cy="1541214"/>
            </a:xfrm>
            <a:prstGeom prst="rect">
              <a:avLst/>
            </a:prstGeom>
          </p:spPr>
        </p:pic>
        <p:pic>
          <p:nvPicPr>
            <p:cNvPr id="7" name="Picture 6"/>
            <p:cNvPicPr>
              <a:picLocks noChangeAspect="1"/>
            </p:cNvPicPr>
            <p:nvPr/>
          </p:nvPicPr>
          <p:blipFill>
            <a:blip r:embed="rId4"/>
            <a:stretch>
              <a:fillRect/>
            </a:stretch>
          </p:blipFill>
          <p:spPr>
            <a:xfrm>
              <a:off x="621797" y="1980017"/>
              <a:ext cx="1310031" cy="1575462"/>
            </a:xfrm>
            <a:prstGeom prst="rect">
              <a:avLst/>
            </a:prstGeom>
          </p:spPr>
        </p:pic>
      </p:grpSp>
    </p:spTree>
    <p:extLst>
      <p:ext uri="{BB962C8B-B14F-4D97-AF65-F5344CB8AC3E}">
        <p14:creationId xmlns:p14="http://schemas.microsoft.com/office/powerpoint/2010/main" val="234807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Messaging to/from On-Premise Services</a:t>
            </a:r>
            <a:br>
              <a:rPr lang="en-US" dirty="0" smtClean="0"/>
            </a:br>
            <a:r>
              <a:rPr lang="en-US" sz="4000" b="1" dirty="0" smtClean="0">
                <a:solidFill>
                  <a:schemeClr val="tx2"/>
                </a:solidFill>
              </a:rPr>
              <a:t>Azure Service Bus Topics, Queues</a:t>
            </a:r>
            <a:endParaRPr lang="en-US" sz="4000" b="1" dirty="0">
              <a:solidFill>
                <a:schemeClr val="tx2"/>
              </a:solidFill>
            </a:endParaRPr>
          </a:p>
        </p:txBody>
      </p:sp>
    </p:spTree>
    <p:extLst>
      <p:ext uri="{BB962C8B-B14F-4D97-AF65-F5344CB8AC3E}">
        <p14:creationId xmlns:p14="http://schemas.microsoft.com/office/powerpoint/2010/main" val="409460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to/from On-Premise Services</a:t>
            </a:r>
            <a:endParaRPr lang="en-US" dirty="0"/>
          </a:p>
        </p:txBody>
      </p:sp>
      <p:sp>
        <p:nvSpPr>
          <p:cNvPr id="3" name="Text Placeholder 2"/>
          <p:cNvSpPr>
            <a:spLocks noGrp="1"/>
          </p:cNvSpPr>
          <p:nvPr>
            <p:ph type="body" sz="quarter" idx="11"/>
          </p:nvPr>
        </p:nvSpPr>
        <p:spPr>
          <a:xfrm>
            <a:off x="274639" y="1212849"/>
            <a:ext cx="11889564" cy="4151906"/>
          </a:xfrm>
        </p:spPr>
        <p:txBody>
          <a:bodyPr/>
          <a:lstStyle/>
          <a:p>
            <a:pPr lvl="1"/>
            <a:endParaRPr lang="en-US" dirty="0" smtClean="0"/>
          </a:p>
          <a:p>
            <a:r>
              <a:rPr lang="en-US" dirty="0" smtClean="0"/>
              <a:t>Advantages</a:t>
            </a:r>
          </a:p>
          <a:p>
            <a:pPr lvl="1"/>
            <a:r>
              <a:rPr lang="en-US" dirty="0" smtClean="0"/>
              <a:t>Asynchronous processing</a:t>
            </a:r>
          </a:p>
          <a:p>
            <a:pPr lvl="1"/>
            <a:r>
              <a:rPr lang="en-US" dirty="0" smtClean="0"/>
              <a:t>Reliability (due to persistent nature of queues)</a:t>
            </a:r>
          </a:p>
          <a:p>
            <a:pPr lvl="1"/>
            <a:r>
              <a:rPr lang="en-US" dirty="0" smtClean="0"/>
              <a:t>Better scalability (load balancing / load leveling in nature)</a:t>
            </a:r>
          </a:p>
          <a:p>
            <a:pPr lvl="3"/>
            <a:endParaRPr lang="en-US" dirty="0" smtClean="0"/>
          </a:p>
          <a:p>
            <a:r>
              <a:rPr lang="en-US" dirty="0" smtClean="0"/>
              <a:t>Disadvantages</a:t>
            </a:r>
          </a:p>
          <a:p>
            <a:pPr lvl="1"/>
            <a:r>
              <a:rPr lang="de-AT" dirty="0" err="1" smtClean="0"/>
              <a:t>Complexity</a:t>
            </a:r>
            <a:r>
              <a:rPr lang="de-AT" dirty="0" smtClean="0"/>
              <a:t> </a:t>
            </a:r>
            <a:r>
              <a:rPr lang="de-AT" dirty="0" err="1" smtClean="0"/>
              <a:t>of</a:t>
            </a:r>
            <a:r>
              <a:rPr lang="de-AT" dirty="0" smtClean="0"/>
              <a:t> </a:t>
            </a:r>
            <a:r>
              <a:rPr lang="de-AT" dirty="0" err="1" smtClean="0"/>
              <a:t>asynchronous</a:t>
            </a:r>
            <a:r>
              <a:rPr lang="de-AT" dirty="0" smtClean="0"/>
              <a:t> </a:t>
            </a:r>
            <a:r>
              <a:rPr lang="de-AT" dirty="0" err="1" smtClean="0"/>
              <a:t>processing</a:t>
            </a:r>
            <a:endParaRPr lang="de-AT" dirty="0" smtClean="0"/>
          </a:p>
          <a:p>
            <a:pPr lvl="1"/>
            <a:r>
              <a:rPr lang="de-AT" dirty="0" err="1" smtClean="0"/>
              <a:t>Bigger</a:t>
            </a:r>
            <a:r>
              <a:rPr lang="de-AT" dirty="0" smtClean="0"/>
              <a:t> </a:t>
            </a:r>
            <a:r>
              <a:rPr lang="de-AT" dirty="0" err="1" smtClean="0"/>
              <a:t>development</a:t>
            </a:r>
            <a:r>
              <a:rPr lang="de-AT" dirty="0" smtClean="0"/>
              <a:t> &amp; </a:t>
            </a:r>
            <a:r>
              <a:rPr lang="de-AT" dirty="0" err="1" smtClean="0"/>
              <a:t>architecting</a:t>
            </a:r>
            <a:r>
              <a:rPr lang="de-AT" dirty="0" smtClean="0"/>
              <a:t> </a:t>
            </a:r>
            <a:r>
              <a:rPr lang="de-AT" dirty="0" err="1" smtClean="0"/>
              <a:t>effort</a:t>
            </a:r>
            <a:endParaRPr lang="de-AT" dirty="0" smtClean="0"/>
          </a:p>
          <a:p>
            <a:pPr lvl="1"/>
            <a:r>
              <a:rPr lang="de-AT" dirty="0" err="1" smtClean="0"/>
              <a:t>Might</a:t>
            </a:r>
            <a:r>
              <a:rPr lang="de-AT" dirty="0" smtClean="0"/>
              <a:t> not fit </a:t>
            </a:r>
            <a:r>
              <a:rPr lang="de-AT" dirty="0" err="1" smtClean="0"/>
              <a:t>for</a:t>
            </a:r>
            <a:r>
              <a:rPr lang="de-AT" dirty="0" smtClean="0"/>
              <a:t> </a:t>
            </a:r>
            <a:r>
              <a:rPr lang="de-AT" dirty="0" err="1" smtClean="0"/>
              <a:t>every</a:t>
            </a:r>
            <a:r>
              <a:rPr lang="de-AT" dirty="0" smtClean="0"/>
              <a:t> </a:t>
            </a:r>
            <a:r>
              <a:rPr lang="de-AT" dirty="0" err="1" smtClean="0"/>
              <a:t>use</a:t>
            </a:r>
            <a:r>
              <a:rPr lang="de-AT" dirty="0" smtClean="0"/>
              <a:t> </a:t>
            </a:r>
            <a:r>
              <a:rPr lang="de-AT" dirty="0" err="1" smtClean="0"/>
              <a:t>case</a:t>
            </a:r>
            <a:endParaRPr lang="en-US" dirty="0"/>
          </a:p>
        </p:txBody>
      </p:sp>
      <p:grpSp>
        <p:nvGrpSpPr>
          <p:cNvPr id="8" name="Group 7"/>
          <p:cNvGrpSpPr/>
          <p:nvPr/>
        </p:nvGrpSpPr>
        <p:grpSpPr>
          <a:xfrm>
            <a:off x="7874421" y="2108164"/>
            <a:ext cx="3359070" cy="3616476"/>
            <a:chOff x="621797" y="1980017"/>
            <a:chExt cx="3359547" cy="3616989"/>
          </a:xfrm>
        </p:grpSpPr>
        <p:pic>
          <p:nvPicPr>
            <p:cNvPr id="5" name="Picture 4"/>
            <p:cNvPicPr>
              <a:picLocks noChangeAspect="1"/>
            </p:cNvPicPr>
            <p:nvPr/>
          </p:nvPicPr>
          <p:blipFill>
            <a:blip r:embed="rId2"/>
            <a:stretch>
              <a:fillRect/>
            </a:stretch>
          </p:blipFill>
          <p:spPr>
            <a:xfrm>
              <a:off x="1259575" y="4055792"/>
              <a:ext cx="1344507" cy="1541214"/>
            </a:xfrm>
            <a:prstGeom prst="rect">
              <a:avLst/>
            </a:prstGeom>
          </p:spPr>
        </p:pic>
        <p:pic>
          <p:nvPicPr>
            <p:cNvPr id="6" name="Picture 5"/>
            <p:cNvPicPr>
              <a:picLocks noChangeAspect="1"/>
            </p:cNvPicPr>
            <p:nvPr/>
          </p:nvPicPr>
          <p:blipFill>
            <a:blip r:embed="rId3"/>
            <a:stretch>
              <a:fillRect/>
            </a:stretch>
          </p:blipFill>
          <p:spPr>
            <a:xfrm>
              <a:off x="2636837" y="2794248"/>
              <a:ext cx="1344507" cy="1541214"/>
            </a:xfrm>
            <a:prstGeom prst="rect">
              <a:avLst/>
            </a:prstGeom>
          </p:spPr>
        </p:pic>
        <p:pic>
          <p:nvPicPr>
            <p:cNvPr id="7" name="Picture 6"/>
            <p:cNvPicPr>
              <a:picLocks noChangeAspect="1"/>
            </p:cNvPicPr>
            <p:nvPr/>
          </p:nvPicPr>
          <p:blipFill>
            <a:blip r:embed="rId4"/>
            <a:stretch>
              <a:fillRect/>
            </a:stretch>
          </p:blipFill>
          <p:spPr>
            <a:xfrm>
              <a:off x="621797" y="1980017"/>
              <a:ext cx="1310031" cy="1575462"/>
            </a:xfrm>
            <a:prstGeom prst="rect">
              <a:avLst/>
            </a:prstGeom>
          </p:spPr>
        </p:pic>
      </p:grpSp>
    </p:spTree>
    <p:extLst>
      <p:ext uri="{BB962C8B-B14F-4D97-AF65-F5344CB8AC3E}">
        <p14:creationId xmlns:p14="http://schemas.microsoft.com/office/powerpoint/2010/main" val="161311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Does that perform?</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 y="-2731646"/>
            <a:ext cx="12434711" cy="12434711"/>
          </a:xfrm>
          <a:prstGeom prst="rect">
            <a:avLst/>
          </a:prstGeom>
        </p:spPr>
      </p:pic>
    </p:spTree>
    <p:extLst>
      <p:ext uri="{BB962C8B-B14F-4D97-AF65-F5344CB8AC3E}">
        <p14:creationId xmlns:p14="http://schemas.microsoft.com/office/powerpoint/2010/main" val="15282672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Designing &amp; Implementing</a:t>
            </a:r>
            <a:br>
              <a:rPr lang="en-US" sz="4000" dirty="0" smtClean="0"/>
            </a:br>
            <a:r>
              <a:rPr lang="en-US" sz="4000" dirty="0" smtClean="0"/>
              <a:t>Hybrid Cloud Solutions</a:t>
            </a:r>
            <a:endParaRPr lang="en-US" sz="4000" dirty="0"/>
          </a:p>
        </p:txBody>
      </p:sp>
      <p:sp>
        <p:nvSpPr>
          <p:cNvPr id="3" name="Text Placeholder 2"/>
          <p:cNvSpPr>
            <a:spLocks noGrp="1"/>
          </p:cNvSpPr>
          <p:nvPr>
            <p:ph type="body" sz="quarter" idx="14"/>
          </p:nvPr>
        </p:nvSpPr>
        <p:spPr/>
        <p:txBody>
          <a:bodyPr/>
          <a:lstStyle/>
          <a:p>
            <a:r>
              <a:rPr lang="en-US" sz="2800" dirty="0" smtClean="0"/>
              <a:t>Mario Szpuszta</a:t>
            </a:r>
          </a:p>
          <a:p>
            <a:r>
              <a:rPr lang="en-US" sz="2800" dirty="0" smtClean="0"/>
              <a:t>Principal Program Manager</a:t>
            </a:r>
            <a:endParaRPr lang="en-US" sz="2800" dirty="0"/>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800" dirty="0"/>
              <a:t>CDP-B365 </a:t>
            </a:r>
          </a:p>
        </p:txBody>
      </p:sp>
      <p:sp>
        <p:nvSpPr>
          <p:cNvPr id="5" name="TextBox 4"/>
          <p:cNvSpPr txBox="1"/>
          <p:nvPr/>
        </p:nvSpPr>
        <p:spPr>
          <a:xfrm>
            <a:off x="3930715" y="12794"/>
            <a:ext cx="8505760" cy="1480405"/>
          </a:xfrm>
          <a:prstGeom prst="rect">
            <a:avLst/>
          </a:prstGeom>
          <a:solidFill>
            <a:schemeClr val="bg1">
              <a:alpha val="60000"/>
            </a:schemeClr>
          </a:solidFill>
        </p:spPr>
        <p:txBody>
          <a:bodyPr wrap="square" lIns="182880" tIns="146304" rIns="182880" bIns="146304" rtlCol="0">
            <a:spAutoFit/>
          </a:bodyPr>
          <a:lstStyle/>
          <a:p>
            <a:pPr>
              <a:lnSpc>
                <a:spcPct val="90000"/>
              </a:lnSpc>
              <a:spcAft>
                <a:spcPts val="600"/>
              </a:spcAft>
            </a:pPr>
            <a:r>
              <a:rPr lang="en-US" sz="1600" i="1" dirty="0" smtClean="0">
                <a:solidFill>
                  <a:srgbClr val="FFFF00"/>
                </a:solidFill>
              </a:rPr>
              <a:t>Important Disclaimer:</a:t>
            </a:r>
          </a:p>
          <a:p>
            <a:pPr>
              <a:lnSpc>
                <a:spcPct val="90000"/>
              </a:lnSpc>
              <a:spcAft>
                <a:spcPts val="600"/>
              </a:spcAft>
            </a:pPr>
            <a:r>
              <a:rPr lang="en-US" sz="1600" dirty="0" smtClean="0">
                <a:gradFill>
                  <a:gsLst>
                    <a:gs pos="2917">
                      <a:srgbClr val="FFFFFF"/>
                    </a:gs>
                    <a:gs pos="30000">
                      <a:srgbClr val="FFFFFF"/>
                    </a:gs>
                  </a:gsLst>
                  <a:lin ang="5400000" scaled="0"/>
                </a:gradFill>
              </a:rPr>
              <a:t>This session is not about Azure Pack, System Center and IaaS. </a:t>
            </a:r>
            <a:br>
              <a:rPr lang="en-US" sz="1600" dirty="0" smtClean="0">
                <a:gradFill>
                  <a:gsLst>
                    <a:gs pos="2917">
                      <a:srgbClr val="FFFFFF"/>
                    </a:gs>
                    <a:gs pos="30000">
                      <a:srgbClr val="FFFFFF"/>
                    </a:gs>
                  </a:gsLst>
                  <a:lin ang="5400000" scaled="0"/>
                </a:gradFill>
              </a:rPr>
            </a:br>
            <a:r>
              <a:rPr lang="en-US" sz="1600" dirty="0" smtClean="0">
                <a:gradFill>
                  <a:gsLst>
                    <a:gs pos="2917">
                      <a:srgbClr val="FFFFFF"/>
                    </a:gs>
                    <a:gs pos="30000">
                      <a:srgbClr val="FFFFFF"/>
                    </a:gs>
                  </a:gsLst>
                  <a:lin ang="5400000" scaled="0"/>
                </a:gradFill>
              </a:rPr>
              <a:t>Most of the content is related to Microsoft Azure Platform-as-a-Service.</a:t>
            </a:r>
            <a:br>
              <a:rPr lang="en-US" sz="1600" dirty="0" smtClean="0">
                <a:gradFill>
                  <a:gsLst>
                    <a:gs pos="2917">
                      <a:srgbClr val="FFFFFF"/>
                    </a:gs>
                    <a:gs pos="30000">
                      <a:srgbClr val="FFFFFF"/>
                    </a:gs>
                  </a:gsLst>
                  <a:lin ang="5400000" scaled="0"/>
                </a:gradFill>
              </a:rPr>
            </a:br>
            <a:r>
              <a:rPr lang="en-US" sz="1600" dirty="0" smtClean="0">
                <a:gradFill>
                  <a:gsLst>
                    <a:gs pos="2917">
                      <a:srgbClr val="FFFFFF"/>
                    </a:gs>
                    <a:gs pos="30000">
                      <a:srgbClr val="FFFFFF"/>
                    </a:gs>
                  </a:gsLst>
                  <a:lin ang="5400000" scaled="0"/>
                </a:gradFill>
              </a:rPr>
              <a:t>The target audience are solution architects and development leads.</a:t>
            </a:r>
            <a:br>
              <a:rPr lang="en-US" sz="1600" dirty="0" smtClean="0">
                <a:gradFill>
                  <a:gsLst>
                    <a:gs pos="2917">
                      <a:srgbClr val="FFFFFF"/>
                    </a:gs>
                    <a:gs pos="30000">
                      <a:srgbClr val="FFFFFF"/>
                    </a:gs>
                  </a:gsLst>
                  <a:lin ang="5400000" scaled="0"/>
                </a:gradFill>
              </a:rPr>
            </a:br>
            <a:r>
              <a:rPr lang="en-US" sz="1600" dirty="0" smtClean="0">
                <a:gradFill>
                  <a:gsLst>
                    <a:gs pos="2917">
                      <a:srgbClr val="FFFFFF"/>
                    </a:gs>
                    <a:gs pos="30000">
                      <a:srgbClr val="FFFFFF"/>
                    </a:gs>
                  </a:gsLst>
                  <a:lin ang="5400000" scaled="0"/>
                </a:gradFill>
              </a:rPr>
              <a:t>Code examples (C#) are part of it to demonstrate scenarios based on real-world projects.</a:t>
            </a:r>
          </a:p>
        </p:txBody>
      </p:sp>
    </p:spTree>
    <p:extLst>
      <p:ext uri="{BB962C8B-B14F-4D97-AF65-F5344CB8AC3E}">
        <p14:creationId xmlns:p14="http://schemas.microsoft.com/office/powerpoint/2010/main" val="268870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&amp; Interface Designs Matters</a:t>
            </a:r>
            <a:endParaRPr lang="en-US" dirty="0"/>
          </a:p>
        </p:txBody>
      </p:sp>
      <p:sp>
        <p:nvSpPr>
          <p:cNvPr id="9" name="Text Placeholder 8"/>
          <p:cNvSpPr>
            <a:spLocks noGrp="1"/>
          </p:cNvSpPr>
          <p:nvPr>
            <p:ph type="body" sz="quarter" idx="11"/>
          </p:nvPr>
        </p:nvSpPr>
        <p:spPr>
          <a:xfrm>
            <a:off x="274639" y="1212849"/>
            <a:ext cx="11889564" cy="4124206"/>
          </a:xfrm>
        </p:spPr>
        <p:txBody>
          <a:bodyPr/>
          <a:lstStyle/>
          <a:p>
            <a:pPr lvl="3"/>
            <a:endParaRPr lang="en-US" dirty="0" smtClean="0"/>
          </a:p>
          <a:p>
            <a:r>
              <a:rPr lang="en-US" dirty="0" smtClean="0"/>
              <a:t>There is no Silver Bullet</a:t>
            </a:r>
          </a:p>
          <a:p>
            <a:pPr lvl="1"/>
            <a:r>
              <a:rPr lang="en-US" dirty="0" smtClean="0"/>
              <a:t>Hybrid does not work for every scenario, but everyone should consider it as option</a:t>
            </a:r>
          </a:p>
          <a:p>
            <a:pPr lvl="3"/>
            <a:endParaRPr lang="en-US" dirty="0" smtClean="0"/>
          </a:p>
          <a:p>
            <a:r>
              <a:rPr lang="en-US" dirty="0" smtClean="0"/>
              <a:t>Some interface designs work better than others</a:t>
            </a:r>
          </a:p>
          <a:p>
            <a:pPr lvl="1"/>
            <a:r>
              <a:rPr lang="en-US" dirty="0" smtClean="0"/>
              <a:t>E.g. chatty vs. Chunky</a:t>
            </a:r>
          </a:p>
          <a:p>
            <a:pPr lvl="1"/>
            <a:endParaRPr lang="en-US" dirty="0" smtClean="0"/>
          </a:p>
          <a:p>
            <a:r>
              <a:rPr lang="en-US" dirty="0" smtClean="0"/>
              <a:t>Some usage patterns work better than others</a:t>
            </a:r>
          </a:p>
          <a:p>
            <a:pPr lvl="1"/>
            <a:r>
              <a:rPr lang="en-US" dirty="0" smtClean="0"/>
              <a:t>E.g. 1000s of calls / second vs. 100s of calls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96465" y="4793406"/>
            <a:ext cx="1867737" cy="1867737"/>
          </a:xfrm>
          <a:prstGeom prst="rect">
            <a:avLst/>
          </a:prstGeom>
        </p:spPr>
      </p:pic>
    </p:spTree>
    <p:extLst>
      <p:ext uri="{BB962C8B-B14F-4D97-AF65-F5344CB8AC3E}">
        <p14:creationId xmlns:p14="http://schemas.microsoft.com/office/powerpoint/2010/main" val="41582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Improving connectivity with ExpressRoute</a:t>
            </a:r>
            <a:endParaRPr lang="en-US" dirty="0"/>
          </a:p>
        </p:txBody>
      </p:sp>
      <p:sp>
        <p:nvSpPr>
          <p:cNvPr id="9" name="Text Placeholder 8"/>
          <p:cNvSpPr>
            <a:spLocks noGrp="1"/>
          </p:cNvSpPr>
          <p:nvPr>
            <p:ph type="body" sz="quarter" idx="11"/>
          </p:nvPr>
        </p:nvSpPr>
        <p:spPr/>
        <p:txBody>
          <a:bodyPr/>
          <a:lstStyle/>
          <a:p>
            <a:r>
              <a:rPr lang="en-US" smtClean="0"/>
              <a:t>Two types of connectivity</a:t>
            </a:r>
          </a:p>
          <a:p>
            <a:pPr lvl="1"/>
            <a:r>
              <a:rPr lang="en-US" smtClean="0"/>
              <a:t>Through exchange provider facilities</a:t>
            </a:r>
          </a:p>
          <a:p>
            <a:pPr lvl="1"/>
            <a:r>
              <a:rPr lang="en-US" smtClean="0"/>
              <a:t>Via network service providers</a:t>
            </a:r>
          </a:p>
          <a:p>
            <a:pPr lvl="3"/>
            <a:endParaRPr lang="en-US" smtClean="0"/>
          </a:p>
          <a:p>
            <a:r>
              <a:rPr lang="en-US" smtClean="0"/>
              <a:t>Supported providers</a:t>
            </a:r>
          </a:p>
          <a:p>
            <a:pPr lvl="1"/>
            <a:r>
              <a:rPr lang="en-US" smtClean="0"/>
              <a:t>Equinix, Level 3</a:t>
            </a:r>
          </a:p>
          <a:p>
            <a:pPr lvl="1"/>
            <a:r>
              <a:rPr lang="en-US" smtClean="0"/>
              <a:t>AT&amp;T, Level3 MPLS VPN</a:t>
            </a:r>
          </a:p>
          <a:p>
            <a:pPr lvl="1"/>
            <a:r>
              <a:rPr lang="en-US" smtClean="0"/>
              <a:t>British Telekom</a:t>
            </a:r>
          </a:p>
          <a:p>
            <a:pPr lvl="1"/>
            <a:r>
              <a:rPr lang="en-US" smtClean="0"/>
              <a:t>…</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290" y="3056613"/>
            <a:ext cx="7291118" cy="3426052"/>
          </a:xfrm>
          <a:prstGeom prst="rect">
            <a:avLst/>
          </a:prstGeom>
        </p:spPr>
      </p:pic>
    </p:spTree>
    <p:extLst>
      <p:ext uri="{BB962C8B-B14F-4D97-AF65-F5344CB8AC3E}">
        <p14:creationId xmlns:p14="http://schemas.microsoft.com/office/powerpoint/2010/main" val="29171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How do I manage both?</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91" y="-1570201"/>
            <a:ext cx="12606765" cy="10050697"/>
          </a:xfrm>
          <a:prstGeom prst="rect">
            <a:avLst/>
          </a:prstGeom>
        </p:spPr>
      </p:pic>
    </p:spTree>
    <p:extLst>
      <p:ext uri="{BB962C8B-B14F-4D97-AF65-F5344CB8AC3E}">
        <p14:creationId xmlns:p14="http://schemas.microsoft.com/office/powerpoint/2010/main" val="42841107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of a Hybrid Cloud Solution</a:t>
            </a:r>
            <a:endParaRPr lang="en-US" dirty="0"/>
          </a:p>
        </p:txBody>
      </p:sp>
      <p:sp>
        <p:nvSpPr>
          <p:cNvPr id="9" name="Text Placeholder 8"/>
          <p:cNvSpPr>
            <a:spLocks noGrp="1"/>
          </p:cNvSpPr>
          <p:nvPr>
            <p:ph type="body" sz="quarter" idx="11"/>
          </p:nvPr>
        </p:nvSpPr>
        <p:spPr>
          <a:xfrm>
            <a:off x="274639" y="1212849"/>
            <a:ext cx="11889564" cy="4693593"/>
          </a:xfrm>
        </p:spPr>
        <p:txBody>
          <a:bodyPr/>
          <a:lstStyle/>
          <a:p>
            <a:pPr lvl="1"/>
            <a:endParaRPr lang="en-US" dirty="0" smtClean="0"/>
          </a:p>
          <a:p>
            <a:r>
              <a:rPr lang="en-US" dirty="0" smtClean="0"/>
              <a:t>Azure Service Management and monitoring API </a:t>
            </a:r>
          </a:p>
          <a:p>
            <a:pPr lvl="1"/>
            <a:r>
              <a:rPr lang="en-US" dirty="0" smtClean="0"/>
              <a:t>Enables integrating Azure monitoring data into ANY monitoring solution</a:t>
            </a:r>
          </a:p>
          <a:p>
            <a:pPr lvl="1"/>
            <a:endParaRPr lang="en-US" dirty="0" smtClean="0"/>
          </a:p>
          <a:p>
            <a:r>
              <a:rPr lang="en-US" dirty="0" smtClean="0"/>
              <a:t>Microsoft’s solution: System Center 2012 R2</a:t>
            </a:r>
          </a:p>
          <a:p>
            <a:pPr lvl="1"/>
            <a:r>
              <a:rPr lang="en-US" dirty="0" smtClean="0"/>
              <a:t>Ops Manager and App Controller and Orchestrator</a:t>
            </a:r>
          </a:p>
          <a:p>
            <a:pPr lvl="3"/>
            <a:r>
              <a:rPr lang="en-US" dirty="0" smtClean="0"/>
              <a:t>Azure management packs (Azure core, SQL DB)</a:t>
            </a:r>
          </a:p>
          <a:p>
            <a:pPr lvl="3"/>
            <a:r>
              <a:rPr lang="en-US" dirty="0" smtClean="0"/>
              <a:t>Azure integration pack for orchestrator</a:t>
            </a:r>
          </a:p>
          <a:p>
            <a:pPr lvl="1"/>
            <a:r>
              <a:rPr lang="en-US" dirty="0" smtClean="0"/>
              <a:t>Unified VM provisioning and operations across</a:t>
            </a:r>
          </a:p>
          <a:p>
            <a:pPr lvl="3"/>
            <a:r>
              <a:rPr lang="en-US" dirty="0" smtClean="0"/>
              <a:t>Microsoft Azure/public cloud</a:t>
            </a:r>
          </a:p>
          <a:p>
            <a:pPr lvl="3"/>
            <a:r>
              <a:rPr lang="en-US" dirty="0" smtClean="0"/>
              <a:t>On-Premise/private cloud (Hyper-V + VMWare)</a:t>
            </a:r>
          </a:p>
          <a:p>
            <a:pPr lvl="3"/>
            <a:r>
              <a:rPr lang="en-US" dirty="0" smtClean="0"/>
              <a:t>3rd-party </a:t>
            </a:r>
            <a:r>
              <a:rPr lang="en-US" dirty="0" err="1" smtClean="0"/>
              <a:t>hosters</a:t>
            </a:r>
            <a:r>
              <a:rPr lang="en-US" dirty="0" smtClean="0"/>
              <a:t> (especially with Azure Pack)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342" y="3879560"/>
            <a:ext cx="5098940" cy="2944458"/>
          </a:xfrm>
          <a:prstGeom prst="rect">
            <a:avLst/>
          </a:prstGeom>
        </p:spPr>
      </p:pic>
    </p:spTree>
    <p:extLst>
      <p:ext uri="{BB962C8B-B14F-4D97-AF65-F5344CB8AC3E}">
        <p14:creationId xmlns:p14="http://schemas.microsoft.com/office/powerpoint/2010/main" val="424379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Authentication &amp; SSO!?</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66" y="3444"/>
            <a:ext cx="12541059" cy="8345934"/>
          </a:xfrm>
          <a:prstGeom prst="rect">
            <a:avLst/>
          </a:prstGeom>
        </p:spPr>
      </p:pic>
    </p:spTree>
    <p:extLst>
      <p:ext uri="{BB962C8B-B14F-4D97-AF65-F5344CB8AC3E}">
        <p14:creationId xmlns:p14="http://schemas.microsoft.com/office/powerpoint/2010/main" val="34944271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Identity &amp; Authentication</a:t>
            </a:r>
            <a:endParaRPr lang="en-US" dirty="0"/>
          </a:p>
        </p:txBody>
      </p:sp>
      <p:sp>
        <p:nvSpPr>
          <p:cNvPr id="3" name="Inhaltsplatzhalter 2"/>
          <p:cNvSpPr>
            <a:spLocks noGrp="1"/>
          </p:cNvSpPr>
          <p:nvPr>
            <p:ph type="body" sz="quarter" idx="11"/>
          </p:nvPr>
        </p:nvSpPr>
        <p:spPr/>
        <p:txBody>
          <a:bodyPr/>
          <a:lstStyle/>
          <a:p>
            <a:pPr lvl="3"/>
            <a:endParaRPr lang="en-US" smtClean="0"/>
          </a:p>
          <a:p>
            <a:r>
              <a:rPr lang="en-US" smtClean="0"/>
              <a:t>Azure Active Directory</a:t>
            </a:r>
          </a:p>
          <a:p>
            <a:pPr lvl="1"/>
            <a:r>
              <a:rPr lang="en-US" smtClean="0"/>
              <a:t>User/organization/application management</a:t>
            </a:r>
          </a:p>
          <a:p>
            <a:pPr lvl="1"/>
            <a:r>
              <a:rPr lang="en-US" smtClean="0"/>
              <a:t>Your directory in the cloud</a:t>
            </a:r>
          </a:p>
          <a:p>
            <a:pPr lvl="4"/>
            <a:endParaRPr lang="en-US" smtClean="0"/>
          </a:p>
          <a:p>
            <a:r>
              <a:rPr lang="en-US" smtClean="0"/>
              <a:t>Synchronization with on-premises possible</a:t>
            </a:r>
          </a:p>
          <a:p>
            <a:pPr lvl="1"/>
            <a:r>
              <a:rPr lang="en-US" smtClean="0"/>
              <a:t>Simple: using same identities across premises</a:t>
            </a:r>
          </a:p>
          <a:p>
            <a:pPr lvl="1"/>
            <a:r>
              <a:rPr lang="en-US" smtClean="0"/>
              <a:t>Advanced: single-sign-on across On-Premise and Cloud</a:t>
            </a:r>
          </a:p>
          <a:p>
            <a:pPr lvl="4"/>
            <a:endParaRPr lang="en-US" smtClean="0"/>
          </a:p>
          <a:p>
            <a:r>
              <a:rPr lang="en-US" smtClean="0"/>
              <a:t>Some neat side-effects</a:t>
            </a:r>
          </a:p>
          <a:p>
            <a:pPr lvl="1"/>
            <a:r>
              <a:rPr lang="en-US" smtClean="0"/>
              <a:t>Applications get user management “for free”</a:t>
            </a:r>
          </a:p>
          <a:p>
            <a:pPr lvl="1"/>
            <a:r>
              <a:rPr lang="en-US" smtClean="0"/>
              <a:t>Azure AD can bridge towards “open authentication standards”</a:t>
            </a:r>
            <a:endParaRPr lang="en-US" dirty="0"/>
          </a:p>
        </p:txBody>
      </p:sp>
      <p:grpSp>
        <p:nvGrpSpPr>
          <p:cNvPr id="10" name="Group 9"/>
          <p:cNvGrpSpPr/>
          <p:nvPr/>
        </p:nvGrpSpPr>
        <p:grpSpPr>
          <a:xfrm>
            <a:off x="8972109" y="1728970"/>
            <a:ext cx="3192094" cy="3642176"/>
            <a:chOff x="348937" y="1640928"/>
            <a:chExt cx="3192547" cy="3642693"/>
          </a:xfrm>
        </p:grpSpPr>
        <p:pic>
          <p:nvPicPr>
            <p:cNvPr id="7" name="Picture 6"/>
            <p:cNvPicPr>
              <a:picLocks noChangeAspect="1"/>
            </p:cNvPicPr>
            <p:nvPr/>
          </p:nvPicPr>
          <p:blipFill>
            <a:blip r:embed="rId2"/>
            <a:stretch>
              <a:fillRect/>
            </a:stretch>
          </p:blipFill>
          <p:spPr>
            <a:xfrm>
              <a:off x="348937" y="1640928"/>
              <a:ext cx="1686152" cy="1675129"/>
            </a:xfrm>
            <a:prstGeom prst="rect">
              <a:avLst/>
            </a:prstGeom>
          </p:spPr>
        </p:pic>
        <p:pic>
          <p:nvPicPr>
            <p:cNvPr id="8" name="Picture 7"/>
            <p:cNvPicPr>
              <a:picLocks noChangeAspect="1"/>
            </p:cNvPicPr>
            <p:nvPr/>
          </p:nvPicPr>
          <p:blipFill>
            <a:blip r:embed="rId3"/>
            <a:stretch>
              <a:fillRect/>
            </a:stretch>
          </p:blipFill>
          <p:spPr>
            <a:xfrm>
              <a:off x="348937" y="3608492"/>
              <a:ext cx="1686152" cy="1675129"/>
            </a:xfrm>
            <a:prstGeom prst="rect">
              <a:avLst/>
            </a:prstGeom>
          </p:spPr>
        </p:pic>
        <p:pic>
          <p:nvPicPr>
            <p:cNvPr id="9" name="Picture 8"/>
            <p:cNvPicPr>
              <a:picLocks noChangeAspect="1"/>
            </p:cNvPicPr>
            <p:nvPr/>
          </p:nvPicPr>
          <p:blipFill>
            <a:blip r:embed="rId4"/>
            <a:stretch>
              <a:fillRect/>
            </a:stretch>
          </p:blipFill>
          <p:spPr>
            <a:xfrm>
              <a:off x="2163301" y="2306720"/>
              <a:ext cx="1378183" cy="2139337"/>
            </a:xfrm>
            <a:prstGeom prst="rect">
              <a:avLst/>
            </a:prstGeom>
          </p:spPr>
        </p:pic>
      </p:grpSp>
    </p:spTree>
    <p:extLst>
      <p:ext uri="{BB962C8B-B14F-4D97-AF65-F5344CB8AC3E}">
        <p14:creationId xmlns:p14="http://schemas.microsoft.com/office/powerpoint/2010/main" val="151677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Summary</a:t>
            </a:r>
            <a:br>
              <a:rPr lang="en-US" smtClean="0"/>
            </a:br>
            <a:r>
              <a:rPr lang="en-US" smtClean="0"/>
              <a:t>QandA, Resources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496"/>
            <a:ext cx="12434711" cy="9435384"/>
          </a:xfrm>
          <a:prstGeom prst="rect">
            <a:avLst/>
          </a:prstGeom>
        </p:spPr>
      </p:pic>
    </p:spTree>
    <p:extLst>
      <p:ext uri="{BB962C8B-B14F-4D97-AF65-F5344CB8AC3E}">
        <p14:creationId xmlns:p14="http://schemas.microsoft.com/office/powerpoint/2010/main" val="15598297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Hybrid and Microsoft Azure technologies</a:t>
            </a:r>
            <a:endParaRPr lang="en-US" dirty="0"/>
          </a:p>
        </p:txBody>
      </p:sp>
      <p:graphicFrame>
        <p:nvGraphicFramePr>
          <p:cNvPr id="7" name="Table 6"/>
          <p:cNvGraphicFramePr>
            <a:graphicFrameLocks noGrp="1"/>
          </p:cNvGraphicFramePr>
          <p:nvPr>
            <p:extLst/>
          </p:nvPr>
        </p:nvGraphicFramePr>
        <p:xfrm>
          <a:off x="329021" y="1363965"/>
          <a:ext cx="11755786" cy="5331382"/>
        </p:xfrm>
        <a:graphic>
          <a:graphicData uri="http://schemas.openxmlformats.org/drawingml/2006/table">
            <a:tbl>
              <a:tblPr firstRow="1" bandRow="1">
                <a:tableStyleId>{0660B408-B3CF-4A94-85FC-2B1E0A45F4A2}</a:tableStyleId>
              </a:tblPr>
              <a:tblGrid>
                <a:gridCol w="3076278"/>
                <a:gridCol w="3116554"/>
                <a:gridCol w="1854318"/>
                <a:gridCol w="1854318"/>
                <a:gridCol w="1854318"/>
              </a:tblGrid>
              <a:tr h="279781">
                <a:tc rowSpan="2">
                  <a:txBody>
                    <a:bodyPr/>
                    <a:lstStyle/>
                    <a:p>
                      <a:endParaRPr lang="en-US" sz="1800" b="0" dirty="0">
                        <a:gradFill>
                          <a:gsLst>
                            <a:gs pos="9934">
                              <a:srgbClr val="1E1E1E"/>
                            </a:gs>
                            <a:gs pos="100000">
                              <a:srgbClr val="1E1E1E"/>
                            </a:gs>
                          </a:gsLst>
                          <a:lin ang="5400000" scaled="0"/>
                        </a:gradFill>
                        <a:latin typeface="+mn-lt"/>
                      </a:endParaRPr>
                    </a:p>
                  </a:txBody>
                  <a:tcPr marL="91427" marR="91427" marT="0" marB="0" anchor="ctr"/>
                </a:tc>
                <a:tc rowSpan="2">
                  <a:txBody>
                    <a:bodyPr/>
                    <a:lstStyle/>
                    <a:p>
                      <a:pPr algn="ctr"/>
                      <a:r>
                        <a:rPr lang="en-US" sz="1800" smtClean="0"/>
                        <a:t>Directly</a:t>
                      </a:r>
                      <a:r>
                        <a:rPr lang="en-US" sz="1800" baseline="0" smtClean="0"/>
                        <a:t> relevant</a:t>
                      </a:r>
                      <a:br>
                        <a:rPr lang="en-US" sz="1800" baseline="0" smtClean="0"/>
                      </a:br>
                      <a:r>
                        <a:rPr lang="en-US" sz="1800" smtClean="0"/>
                        <a:t>azure services</a:t>
                      </a:r>
                      <a:endParaRPr lang="en-US" sz="1800" b="0" dirty="0">
                        <a:gradFill>
                          <a:gsLst>
                            <a:gs pos="9934">
                              <a:srgbClr val="1E1E1E"/>
                            </a:gs>
                            <a:gs pos="100000">
                              <a:srgbClr val="1E1E1E"/>
                            </a:gs>
                          </a:gsLst>
                          <a:lin ang="5400000" scaled="0"/>
                        </a:gradFill>
                        <a:latin typeface="+mn-lt"/>
                      </a:endParaRPr>
                    </a:p>
                  </a:txBody>
                  <a:tcPr marL="91427" marR="91427" marT="0" marB="0" anchor="ctr"/>
                </a:tc>
                <a:tc gridSpan="3">
                  <a:txBody>
                    <a:bodyPr/>
                    <a:lstStyle/>
                    <a:p>
                      <a:pPr algn="ctr"/>
                      <a:r>
                        <a:rPr lang="en-US" sz="1800" dirty="0" smtClean="0"/>
                        <a:t>Cross cutting concerns</a:t>
                      </a:r>
                      <a:endParaRPr lang="en-US" sz="1800" b="0" dirty="0">
                        <a:gradFill>
                          <a:gsLst>
                            <a:gs pos="9934">
                              <a:srgbClr val="1E1E1E"/>
                            </a:gs>
                            <a:gs pos="100000">
                              <a:srgbClr val="1E1E1E"/>
                            </a:gs>
                          </a:gsLst>
                          <a:lin ang="5400000" scaled="0"/>
                        </a:gradFill>
                        <a:latin typeface="+mn-lt"/>
                      </a:endParaRPr>
                    </a:p>
                  </a:txBody>
                  <a:tcPr marL="91427" marR="91427" marT="0" marB="0" anchor="ctr"/>
                </a:tc>
                <a:tc hMerge="1">
                  <a:txBody>
                    <a:bodyPr/>
                    <a:lstStyle/>
                    <a:p>
                      <a:endParaRPr lang="en-US"/>
                    </a:p>
                  </a:txBody>
                  <a:tcPr/>
                </a:tc>
                <a:tc hMerge="1">
                  <a:txBody>
                    <a:bodyPr/>
                    <a:lstStyle/>
                    <a:p>
                      <a:endParaRPr lang="en-US"/>
                    </a:p>
                  </a:txBody>
                  <a:tcPr/>
                </a:tc>
              </a:tr>
              <a:tr h="435215">
                <a:tc vMerge="1">
                  <a:txBody>
                    <a:bodyPr/>
                    <a:lstStyle/>
                    <a:p>
                      <a:endParaRPr lang="en-US"/>
                    </a:p>
                  </a:txBody>
                  <a:tcPr/>
                </a:tc>
                <a:tc vMerge="1">
                  <a:txBody>
                    <a:bodyPr/>
                    <a:lstStyle/>
                    <a:p>
                      <a:endParaRPr lang="en-US"/>
                    </a:p>
                  </a:txBody>
                  <a:tcPr/>
                </a:tc>
                <a:tc>
                  <a:txBody>
                    <a:bodyPr/>
                    <a:lstStyle/>
                    <a:p>
                      <a:pPr algn="ctr"/>
                      <a:r>
                        <a:rPr lang="en-US" sz="1400" b="1" kern="1200" dirty="0" smtClean="0">
                          <a:solidFill>
                            <a:schemeClr val="bg1"/>
                          </a:solidFill>
                          <a:latin typeface="+mn-lt"/>
                          <a:ea typeface="+mn-ea"/>
                          <a:cs typeface="+mn-cs"/>
                        </a:rPr>
                        <a:t>Identity and access</a:t>
                      </a:r>
                      <a:endParaRPr lang="en-US" sz="1400" b="1" kern="1200" dirty="0">
                        <a:solidFill>
                          <a:schemeClr val="bg1"/>
                        </a:solidFill>
                        <a:latin typeface="+mn-lt"/>
                        <a:ea typeface="+mn-ea"/>
                        <a:cs typeface="+mn-cs"/>
                      </a:endParaRPr>
                    </a:p>
                  </a:txBody>
                  <a:tcPr marL="91427" marR="91427" marT="0" marB="0" anchor="ctr">
                    <a:lnB>
                      <a:noFill/>
                    </a:lnB>
                    <a:solidFill>
                      <a:schemeClr val="accent2"/>
                    </a:solidFill>
                  </a:tcPr>
                </a:tc>
                <a:tc>
                  <a:txBody>
                    <a:bodyPr/>
                    <a:lstStyle/>
                    <a:p>
                      <a:pPr algn="ctr"/>
                      <a:r>
                        <a:rPr lang="en-US" sz="1400" b="1" kern="1200" dirty="0" smtClean="0">
                          <a:solidFill>
                            <a:schemeClr val="bg1"/>
                          </a:solidFill>
                          <a:latin typeface="+mn-lt"/>
                          <a:ea typeface="+mn-ea"/>
                          <a:cs typeface="+mn-cs"/>
                        </a:rPr>
                        <a:t>Connectivity</a:t>
                      </a:r>
                    </a:p>
                    <a:p>
                      <a:pPr algn="ctr"/>
                      <a:r>
                        <a:rPr lang="en-US" sz="1400" b="1" kern="1200" dirty="0" smtClean="0">
                          <a:solidFill>
                            <a:schemeClr val="bg1"/>
                          </a:solidFill>
                          <a:latin typeface="+mn-lt"/>
                          <a:ea typeface="+mn-ea"/>
                          <a:cs typeface="+mn-cs"/>
                        </a:rPr>
                        <a:t>(optional)</a:t>
                      </a:r>
                      <a:endParaRPr lang="en-US" sz="1400" b="1" kern="1200" dirty="0">
                        <a:solidFill>
                          <a:schemeClr val="bg1"/>
                        </a:solidFill>
                        <a:latin typeface="+mn-lt"/>
                        <a:ea typeface="+mn-ea"/>
                        <a:cs typeface="+mn-cs"/>
                      </a:endParaRPr>
                    </a:p>
                  </a:txBody>
                  <a:tcPr marL="91427" marR="91427" marT="0" marB="0" anchor="ctr">
                    <a:lnB>
                      <a:noFill/>
                    </a:lnB>
                    <a:solidFill>
                      <a:schemeClr val="accent2"/>
                    </a:solidFill>
                  </a:tcPr>
                </a:tc>
                <a:tc>
                  <a:txBody>
                    <a:bodyPr/>
                    <a:lstStyle/>
                    <a:p>
                      <a:pPr algn="ctr"/>
                      <a:r>
                        <a:rPr lang="en-US" sz="1400" b="1" kern="1200" dirty="0" smtClean="0">
                          <a:solidFill>
                            <a:schemeClr val="bg1"/>
                          </a:solidFill>
                          <a:latin typeface="+mn-lt"/>
                          <a:ea typeface="+mn-ea"/>
                          <a:cs typeface="+mn-cs"/>
                        </a:rPr>
                        <a:t>Operations</a:t>
                      </a:r>
                    </a:p>
                    <a:p>
                      <a:pPr algn="ctr"/>
                      <a:r>
                        <a:rPr lang="en-US" sz="1400" b="1" kern="1200" dirty="0" smtClean="0">
                          <a:solidFill>
                            <a:schemeClr val="bg1"/>
                          </a:solidFill>
                          <a:latin typeface="+mn-lt"/>
                          <a:ea typeface="+mn-ea"/>
                          <a:cs typeface="+mn-cs"/>
                        </a:rPr>
                        <a:t>(optional)</a:t>
                      </a:r>
                      <a:endParaRPr lang="en-US" sz="1400" b="1" kern="1200" dirty="0">
                        <a:solidFill>
                          <a:schemeClr val="bg1"/>
                        </a:solidFill>
                        <a:latin typeface="+mn-lt"/>
                        <a:ea typeface="+mn-ea"/>
                        <a:cs typeface="+mn-cs"/>
                      </a:endParaRPr>
                    </a:p>
                  </a:txBody>
                  <a:tcPr marL="91427" marR="91427" marT="0" marB="0" anchor="ctr">
                    <a:lnB>
                      <a:noFill/>
                    </a:lnB>
                    <a:solidFill>
                      <a:schemeClr val="accent2"/>
                    </a:solidFill>
                  </a:tcPr>
                </a:tc>
              </a:tr>
              <a:tr h="917060">
                <a:tc>
                  <a:txBody>
                    <a:bodyPr/>
                    <a:lstStyle/>
                    <a:p>
                      <a:r>
                        <a:rPr lang="en-US" sz="1400" smtClean="0"/>
                        <a:t>Infrastructure-driven</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marL="0" indent="0" algn="l">
                        <a:buFont typeface="Arial" panose="020B0604020202020204" pitchFamily="34" charset="0"/>
                        <a:buNone/>
                      </a:pPr>
                      <a:endParaRPr lang="en-US" sz="400" kern="1200" dirty="0" smtClean="0"/>
                    </a:p>
                    <a:p>
                      <a:pPr marL="0" indent="0" algn="l">
                        <a:buFont typeface="Arial" panose="020B0604020202020204" pitchFamily="34" charset="0"/>
                        <a:buNone/>
                      </a:pPr>
                      <a:r>
                        <a:rPr lang="en-US" sz="1200" kern="1200" dirty="0" smtClean="0"/>
                        <a:t>Virtual network</a:t>
                      </a:r>
                    </a:p>
                    <a:p>
                      <a:pPr marL="0" indent="0" algn="l">
                        <a:buFont typeface="Arial" panose="020B0604020202020204" pitchFamily="34" charset="0"/>
                        <a:buNone/>
                      </a:pPr>
                      <a:r>
                        <a:rPr lang="en-US" sz="1200" kern="1200" dirty="0" smtClean="0"/>
                        <a:t>Site-2-site VPN</a:t>
                      </a:r>
                    </a:p>
                    <a:p>
                      <a:pPr marL="0" indent="0" algn="l">
                        <a:buFont typeface="Arial" panose="020B0604020202020204" pitchFamily="34" charset="0"/>
                        <a:buNone/>
                      </a:pPr>
                      <a:r>
                        <a:rPr lang="en-US" sz="1200" kern="1200" dirty="0" smtClean="0"/>
                        <a:t>Point-2-site VPN</a:t>
                      </a:r>
                    </a:p>
                    <a:p>
                      <a:pPr marL="0" indent="0" algn="l">
                        <a:buFont typeface="Arial" panose="020B0604020202020204" pitchFamily="34" charset="0"/>
                        <a:buNone/>
                      </a:pPr>
                      <a:r>
                        <a:rPr lang="en-US" sz="1200" kern="1200" dirty="0" smtClean="0"/>
                        <a:t>VM endpoint </a:t>
                      </a:r>
                      <a:r>
                        <a:rPr lang="en-US" sz="1200" kern="1200" dirty="0" err="1" smtClean="0"/>
                        <a:t>acls</a:t>
                      </a:r>
                      <a:endParaRPr lang="en-US" sz="1200" kern="1200" dirty="0" smtClean="0"/>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R>
                      <a:noFill/>
                    </a:lnR>
                  </a:tcPr>
                </a:tc>
                <a:tc rowSpan="5">
                  <a:txBody>
                    <a:bodyPr/>
                    <a:lstStyle/>
                    <a:p>
                      <a:pPr algn="ctr"/>
                      <a:r>
                        <a:rPr lang="en-US" sz="1200" kern="1200" dirty="0" smtClean="0">
                          <a:solidFill>
                            <a:schemeClr val="dk1"/>
                          </a:solidFill>
                          <a:latin typeface="+mn-lt"/>
                          <a:ea typeface="+mn-ea"/>
                          <a:cs typeface="+mn-cs"/>
                        </a:rPr>
                        <a:t>Microsoft Azure Active Directory and Access Control</a:t>
                      </a:r>
                      <a:endParaRPr lang="en-US" sz="1200" kern="1200" dirty="0">
                        <a:solidFill>
                          <a:schemeClr val="dk1"/>
                        </a:solidFill>
                        <a:latin typeface="+mn-lt"/>
                        <a:ea typeface="+mn-ea"/>
                        <a:cs typeface="+mn-cs"/>
                      </a:endParaRPr>
                    </a:p>
                  </a:txBody>
                  <a:tcPr marL="91427" marR="91427"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a:r>
                        <a:rPr lang="en-US" sz="1200" kern="1200" dirty="0" smtClean="0">
                          <a:solidFill>
                            <a:schemeClr val="dk1"/>
                          </a:solidFill>
                          <a:latin typeface="+mn-lt"/>
                          <a:ea typeface="+mn-ea"/>
                          <a:cs typeface="+mn-cs"/>
                        </a:rPr>
                        <a:t>Azure express route </a:t>
                      </a:r>
                      <a:endParaRPr lang="en-US" sz="1200" kern="1200" dirty="0">
                        <a:solidFill>
                          <a:schemeClr val="dk1"/>
                        </a:solidFill>
                        <a:latin typeface="+mn-lt"/>
                        <a:ea typeface="+mn-ea"/>
                        <a:cs typeface="+mn-cs"/>
                      </a:endParaRPr>
                    </a:p>
                  </a:txBody>
                  <a:tcPr marL="91427" marR="91427"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a:r>
                        <a:rPr lang="en-US" sz="1200" kern="1200" dirty="0" smtClean="0">
                          <a:solidFill>
                            <a:schemeClr val="dk1"/>
                          </a:solidFill>
                          <a:latin typeface="+mn-lt"/>
                          <a:ea typeface="+mn-ea"/>
                          <a:cs typeface="+mn-cs"/>
                        </a:rPr>
                        <a:t>Azure</a:t>
                      </a:r>
                      <a:br>
                        <a:rPr lang="en-US" sz="1200" kern="1200" dirty="0" smtClean="0">
                          <a:solidFill>
                            <a:schemeClr val="dk1"/>
                          </a:solidFill>
                          <a:latin typeface="+mn-lt"/>
                          <a:ea typeface="+mn-ea"/>
                          <a:cs typeface="+mn-cs"/>
                        </a:rPr>
                      </a:br>
                      <a:r>
                        <a:rPr lang="en-US" sz="1200" kern="1200" dirty="0" smtClean="0">
                          <a:solidFill>
                            <a:schemeClr val="dk1"/>
                          </a:solidFill>
                          <a:latin typeface="+mn-lt"/>
                          <a:ea typeface="+mn-ea"/>
                          <a:cs typeface="+mn-cs"/>
                        </a:rPr>
                        <a:t>Service Management and monitoring APIS </a:t>
                      </a:r>
                    </a:p>
                    <a:p>
                      <a:pPr algn="ctr"/>
                      <a:endParaRPr lang="en-US" sz="1200" kern="1200" dirty="0" smtClean="0">
                        <a:solidFill>
                          <a:schemeClr val="dk1"/>
                        </a:solidFill>
                        <a:latin typeface="+mn-lt"/>
                        <a:ea typeface="+mn-ea"/>
                        <a:cs typeface="+mn-cs"/>
                      </a:endParaRPr>
                    </a:p>
                    <a:p>
                      <a:pPr algn="ctr"/>
                      <a:r>
                        <a:rPr lang="en-US" sz="1200" kern="1200" dirty="0" smtClean="0">
                          <a:solidFill>
                            <a:schemeClr val="dk1"/>
                          </a:solidFill>
                          <a:latin typeface="+mn-lt"/>
                          <a:ea typeface="+mn-ea"/>
                          <a:cs typeface="+mn-cs"/>
                        </a:rPr>
                        <a:t>System Center, any 3rd-party tools</a:t>
                      </a:r>
                      <a:endParaRPr lang="en-US" sz="1200" kern="1200" dirty="0">
                        <a:solidFill>
                          <a:schemeClr val="dk1"/>
                        </a:solidFill>
                        <a:latin typeface="+mn-lt"/>
                        <a:ea typeface="+mn-ea"/>
                        <a:cs typeface="+mn-cs"/>
                      </a:endParaRPr>
                    </a:p>
                  </a:txBody>
                  <a:tcPr marL="91427" marR="91427"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963690">
                <a:tc>
                  <a:txBody>
                    <a:bodyPr/>
                    <a:lstStyle/>
                    <a:p>
                      <a:r>
                        <a:rPr lang="en-US" sz="1400" smtClean="0"/>
                        <a:t>Data-driven</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p>
                      <a:pPr marL="0" indent="0" algn="l">
                        <a:buFont typeface="Arial" panose="020B0604020202020204" pitchFamily="34" charset="0"/>
                        <a:buNone/>
                      </a:pPr>
                      <a:r>
                        <a:rPr lang="en-US" sz="1200" kern="1200" baseline="0" dirty="0" smtClean="0"/>
                        <a:t>Azure SQL linked servers</a:t>
                      </a:r>
                    </a:p>
                    <a:p>
                      <a:pPr marL="0" indent="0" algn="l">
                        <a:buFont typeface="Arial" panose="020B0604020202020204" pitchFamily="34" charset="0"/>
                        <a:buNone/>
                      </a:pPr>
                      <a:r>
                        <a:rPr lang="en-US" sz="1200" kern="1200" baseline="0" dirty="0" smtClean="0"/>
                        <a:t>SQL always-on</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t>(Azure</a:t>
                      </a:r>
                      <a:r>
                        <a:rPr lang="en-US" sz="1200" kern="1200" baseline="0" dirty="0" smtClean="0"/>
                        <a:t> SQL data sync)</a:t>
                      </a:r>
                      <a:endParaRPr lang="en-US" sz="1200" kern="1200" dirty="0" smtClean="0"/>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err="1" smtClean="0"/>
                        <a:t>Storsimple</a:t>
                      </a:r>
                      <a:r>
                        <a:rPr lang="en-US" sz="1200" kern="1200" dirty="0" smtClean="0"/>
                        <a:t> appliance</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R>
                      <a:noFill/>
                    </a:lnR>
                  </a:tcP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r>
              <a:tr h="404128">
                <a:tc>
                  <a:txBody>
                    <a:bodyPr/>
                    <a:lstStyle/>
                    <a:p>
                      <a:r>
                        <a:rPr lang="en-US" sz="1400" smtClean="0"/>
                        <a:t>Service oriented</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p>
                      <a:pPr marL="0" indent="0" algn="l">
                        <a:buFont typeface="Arial" panose="020B0604020202020204" pitchFamily="34" charset="0"/>
                        <a:buNone/>
                      </a:pPr>
                      <a:r>
                        <a:rPr lang="en-US" sz="1200" kern="1200" dirty="0" smtClean="0"/>
                        <a:t>Service bus relay</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R>
                      <a:noFill/>
                    </a:lnR>
                    <a:lnB>
                      <a:noFill/>
                    </a:lnB>
                  </a:tcP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r>
              <a:tr h="777169">
                <a:tc>
                  <a:txBody>
                    <a:bodyPr/>
                    <a:lstStyle/>
                    <a:p>
                      <a:r>
                        <a:rPr lang="en-US" sz="1400" smtClean="0"/>
                        <a:t>Messaging oriented</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lnR>
                      <a:noFill/>
                    </a:lnR>
                  </a:tcPr>
                </a:tc>
                <a:tc>
                  <a:txBody>
                    <a:body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p>
                      <a:pPr marL="0" indent="0" algn="l">
                        <a:buFont typeface="Arial" panose="020B0604020202020204" pitchFamily="34" charset="0"/>
                        <a:buNone/>
                      </a:pPr>
                      <a:r>
                        <a:rPr lang="en-US" sz="1200" kern="1200" dirty="0" smtClean="0"/>
                        <a:t>Service</a:t>
                      </a:r>
                      <a:r>
                        <a:rPr lang="en-US" sz="1200" kern="1200" baseline="0" dirty="0" smtClean="0"/>
                        <a:t> bus queues and AMQP</a:t>
                      </a:r>
                    </a:p>
                    <a:p>
                      <a:pPr marL="0" indent="0" algn="l">
                        <a:buFont typeface="Arial" panose="020B0604020202020204" pitchFamily="34" charset="0"/>
                        <a:buNone/>
                      </a:pPr>
                      <a:r>
                        <a:rPr lang="en-US" sz="1200" kern="1200" baseline="0" dirty="0" smtClean="0"/>
                        <a:t>Service bus topics</a:t>
                      </a:r>
                    </a:p>
                    <a:p>
                      <a:pPr marL="0" indent="0" algn="l">
                        <a:buFont typeface="Arial" panose="020B0604020202020204" pitchFamily="34" charset="0"/>
                        <a:buNone/>
                      </a:pPr>
                      <a:r>
                        <a:rPr lang="en-US" sz="1200" kern="1200" baseline="0" dirty="0" smtClean="0"/>
                        <a:t>(Azure queues)</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L>
                      <a:noFill/>
                    </a:lnL>
                    <a:lnR>
                      <a:noFill/>
                    </a:lnR>
                    <a:lnT>
                      <a:noFill/>
                    </a:lnT>
                    <a:lnB>
                      <a:noFill/>
                    </a:lnB>
                    <a:lnTlToBr w="12700" cmpd="sng">
                      <a:noFill/>
                      <a:prstDash val="solid"/>
                    </a:lnTlToBr>
                    <a:lnBlToTr w="12700" cmpd="sng">
                      <a:noFill/>
                      <a:prstDash val="solid"/>
                    </a:lnBlToTr>
                  </a:tcP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r>
              <a:tr h="590649">
                <a:tc>
                  <a:txBody>
                    <a:bodyPr/>
                    <a:lstStyle/>
                    <a:p>
                      <a:r>
                        <a:rPr lang="en-US" sz="1400" smtClean="0"/>
                        <a:t>Service usage-driven</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lnR>
                      <a:noFill/>
                    </a:lnR>
                  </a:tcPr>
                </a:tc>
                <a:tc>
                  <a:txBody>
                    <a:body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p>
                      <a:pPr marL="0" indent="0" algn="l">
                        <a:buFont typeface="Arial" panose="020B0604020202020204" pitchFamily="34" charset="0"/>
                        <a:buNone/>
                      </a:pPr>
                      <a:r>
                        <a:rPr lang="en-US" sz="1200" kern="1200" dirty="0" smtClean="0"/>
                        <a:t>Any Azure-Service, e.g.</a:t>
                      </a:r>
                      <a:r>
                        <a:rPr lang="en-US" sz="1200" kern="1200" baseline="0" dirty="0" smtClean="0"/>
                        <a:t> </a:t>
                      </a:r>
                      <a:r>
                        <a:rPr lang="en-US" sz="1200" kern="1200" baseline="0" dirty="0" err="1" smtClean="0"/>
                        <a:t>HDInsight</a:t>
                      </a:r>
                      <a:r>
                        <a:rPr lang="en-US" sz="1200" kern="1200" baseline="0" dirty="0" smtClean="0"/>
                        <a:t>, scheduler etc.</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c vMerge="1">
                  <a:txBody>
                    <a:bodyPr/>
                    <a:lstStyle/>
                    <a:p>
                      <a:pPr algn="ct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tc>
              </a:tr>
              <a:tr h="963690">
                <a:tc>
                  <a:txBody>
                    <a:bodyPr/>
                    <a:lstStyle/>
                    <a:p>
                      <a:pPr marL="0" algn="l" defTabSz="932742" rtl="0" eaLnBrk="1" latinLnBrk="0" hangingPunct="1"/>
                      <a:r>
                        <a:rPr lang="en-US" sz="1400" kern="1200" smtClean="0"/>
                        <a:t>Technology-specific</a:t>
                      </a:r>
                      <a:endParaRPr lang="en-US" sz="1400" kern="1200" dirty="0">
                        <a:gradFill>
                          <a:gsLst>
                            <a:gs pos="66981">
                              <a:schemeClr val="tx1">
                                <a:lumMod val="75000"/>
                                <a:lumOff val="25000"/>
                              </a:schemeClr>
                            </a:gs>
                            <a:gs pos="0">
                              <a:schemeClr val="tx1">
                                <a:lumMod val="75000"/>
                                <a:lumOff val="25000"/>
                              </a:schemeClr>
                            </a:gs>
                          </a:gsLst>
                          <a:lin ang="5400000" scaled="0"/>
                        </a:gradFill>
                        <a:latin typeface="+mn-lt"/>
                        <a:ea typeface="+mn-ea"/>
                        <a:cs typeface="+mn-cs"/>
                      </a:endParaRPr>
                    </a:p>
                  </a:txBody>
                  <a:tcPr marL="91427" marR="91427" marT="0" marB="0" anchor="ctr">
                    <a:lnR>
                      <a:noFill/>
                    </a:lnR>
                  </a:tcPr>
                </a:tc>
                <a:tc>
                  <a:txBody>
                    <a:body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p>
                      <a:pPr marL="0" indent="0" algn="l" defTabSz="932742" rtl="0" eaLnBrk="1" latinLnBrk="0" hangingPunct="1">
                        <a:buFont typeface="Arial" panose="020B0604020202020204" pitchFamily="34" charset="0"/>
                        <a:buNone/>
                      </a:pPr>
                      <a:r>
                        <a:rPr lang="en-US" sz="1200" kern="1200" dirty="0" smtClean="0"/>
                        <a:t>Microsoft HPC Pack</a:t>
                      </a:r>
                    </a:p>
                    <a:p>
                      <a:pPr marL="0" indent="0" algn="l" defTabSz="932742" rtl="0" eaLnBrk="1" latinLnBrk="0" hangingPunct="1">
                        <a:buFont typeface="Arial" panose="020B0604020202020204" pitchFamily="34" charset="0"/>
                        <a:buNone/>
                      </a:pPr>
                      <a:r>
                        <a:rPr lang="en-US" sz="1200" kern="1200" dirty="0" smtClean="0"/>
                        <a:t>Cassandra multi-dc setup</a:t>
                      </a:r>
                      <a:endParaRPr lang="en-US" sz="1200" kern="1200" dirty="0" smtClean="0">
                        <a:solidFill>
                          <a:schemeClr val="dk1"/>
                        </a:solidFill>
                        <a:latin typeface="+mn-lt"/>
                        <a:ea typeface="+mn-ea"/>
                        <a:cs typeface="+mn-cs"/>
                      </a:endParaRPr>
                    </a:p>
                    <a:p>
                      <a:pPr marL="0" indent="0" algn="l" defTabSz="932742" rtl="0" eaLnBrk="1" latinLnBrk="0" hangingPunct="1">
                        <a:buFont typeface="Arial" panose="020B0604020202020204" pitchFamily="34" charset="0"/>
                        <a:buNone/>
                      </a:pPr>
                      <a:r>
                        <a:rPr lang="en-US" sz="1200" kern="1200" dirty="0" err="1" smtClean="0">
                          <a:solidFill>
                            <a:schemeClr val="dk1"/>
                          </a:solidFill>
                          <a:latin typeface="+mn-lt"/>
                          <a:ea typeface="+mn-ea"/>
                          <a:cs typeface="+mn-cs"/>
                        </a:rPr>
                        <a:t>Mongo</a:t>
                      </a:r>
                      <a:r>
                        <a:rPr lang="en-US" sz="1200" kern="1200" baseline="0" dirty="0" err="1" smtClean="0">
                          <a:solidFill>
                            <a:schemeClr val="dk1"/>
                          </a:solidFill>
                          <a:latin typeface="+mn-lt"/>
                          <a:ea typeface="+mn-ea"/>
                          <a:cs typeface="+mn-cs"/>
                        </a:rPr>
                        <a:t>db</a:t>
                      </a:r>
                      <a:r>
                        <a:rPr lang="en-US" sz="1200" kern="1200" baseline="0" dirty="0" smtClean="0">
                          <a:solidFill>
                            <a:schemeClr val="dk1"/>
                          </a:solidFill>
                          <a:latin typeface="+mn-lt"/>
                          <a:ea typeface="+mn-ea"/>
                          <a:cs typeface="+mn-cs"/>
                        </a:rPr>
                        <a:t> multi-dc setup</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dk1"/>
                          </a:solidFill>
                          <a:latin typeface="+mn-lt"/>
                          <a:ea typeface="+mn-ea"/>
                          <a:cs typeface="+mn-cs"/>
                        </a:rPr>
                        <a:t>...</a:t>
                      </a:r>
                      <a:endParaRPr lang="en-US" sz="700" kern="1200" dirty="0" smtClean="0"/>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smtClean="0"/>
                    </a:p>
                  </a:txBody>
                  <a:tcPr marL="91427" marR="91427"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gridSpan="3">
                  <a:txBody>
                    <a:bodyPr/>
                    <a:lstStyle/>
                    <a:p>
                      <a:pPr algn="ctr"/>
                      <a:r>
                        <a:rPr lang="en-US" sz="1200" kern="1200" dirty="0" smtClean="0">
                          <a:solidFill>
                            <a:schemeClr val="dk1"/>
                          </a:solidFill>
                          <a:latin typeface="+mn-lt"/>
                          <a:ea typeface="+mn-ea"/>
                          <a:cs typeface="+mn-cs"/>
                        </a:rPr>
                        <a:t>Any technology-specific approach offered by the platform of choice</a:t>
                      </a:r>
                      <a:endParaRPr lang="en-US" sz="1200" kern="1200" dirty="0">
                        <a:solidFill>
                          <a:schemeClr val="dk1"/>
                        </a:solidFill>
                        <a:latin typeface="+mn-lt"/>
                        <a:ea typeface="+mn-ea"/>
                        <a:cs typeface="+mn-cs"/>
                      </a:endParaRPr>
                    </a:p>
                  </a:txBody>
                  <a:tcPr marL="91427" marR="91427"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a:endParaRPr lang="en-US" sz="1400" kern="1200" dirty="0">
                        <a:solidFill>
                          <a:schemeClr val="dk1"/>
                        </a:solidFill>
                        <a:latin typeface="+mn-lt"/>
                        <a:ea typeface="+mn-ea"/>
                        <a:cs typeface="+mn-cs"/>
                      </a:endParaRPr>
                    </a:p>
                  </a:txBody>
                  <a:tcPr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pPr algn="ctr"/>
                      <a:endParaRPr lang="en-US" sz="1400" kern="1200" dirty="0">
                        <a:solidFill>
                          <a:schemeClr val="dk1"/>
                        </a:solidFill>
                        <a:latin typeface="+mn-lt"/>
                        <a:ea typeface="+mn-ea"/>
                        <a:cs typeface="+mn-cs"/>
                      </a:endParaRPr>
                    </a:p>
                  </a:txBody>
                  <a:tcPr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7615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p:txBody>
          <a:bodyPr/>
          <a:lstStyle/>
          <a:p>
            <a:endParaRPr lang="de-AT"/>
          </a:p>
        </p:txBody>
      </p:sp>
      <p:sp>
        <p:nvSpPr>
          <p:cNvPr id="5" name="Title 4"/>
          <p:cNvSpPr>
            <a:spLocks noGrp="1"/>
          </p:cNvSpPr>
          <p:nvPr>
            <p:ph type="title"/>
          </p:nvPr>
        </p:nvSpPr>
        <p:spPr/>
        <p:txBody>
          <a:bodyPr/>
          <a:lstStyle/>
          <a:p>
            <a:r>
              <a:rPr lang="en-US" smtClean="0"/>
              <a:t>What we built as part of our demos…</a:t>
            </a:r>
            <a:endParaRPr lang="en-US" dirty="0"/>
          </a:p>
        </p:txBody>
      </p:sp>
    </p:spTree>
    <p:extLst>
      <p:ext uri="{BB962C8B-B14F-4D97-AF65-F5344CB8AC3E}">
        <p14:creationId xmlns:p14="http://schemas.microsoft.com/office/powerpoint/2010/main" val="253162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sz="1600" dirty="0" smtClean="0"/>
              <a:t>Azure Virtual Network and VPN</a:t>
            </a:r>
          </a:p>
          <a:p>
            <a:pPr lvl="1"/>
            <a:r>
              <a:rPr lang="en-US" sz="1100" dirty="0" smtClean="0">
                <a:hlinkClick r:id="rId2"/>
              </a:rPr>
              <a:t>http://www.windowsazure.com/en-us/documentation/services/virtual-network/</a:t>
            </a:r>
            <a:r>
              <a:rPr lang="en-US" sz="1100" dirty="0" smtClean="0"/>
              <a:t> </a:t>
            </a:r>
          </a:p>
          <a:p>
            <a:pPr lvl="1"/>
            <a:r>
              <a:rPr lang="en-US" sz="1100" dirty="0" smtClean="0">
                <a:hlinkClick r:id="rId3"/>
              </a:rPr>
              <a:t>http://msdn.microsoft.com/en-us/library/windowsazure/jj156007.aspx</a:t>
            </a:r>
            <a:r>
              <a:rPr lang="en-US" sz="1100" dirty="0" smtClean="0"/>
              <a:t> </a:t>
            </a:r>
          </a:p>
          <a:p>
            <a:pPr lvl="1"/>
            <a:r>
              <a:rPr lang="en-US" sz="1100" dirty="0" smtClean="0">
                <a:hlinkClick r:id="rId4"/>
              </a:rPr>
              <a:t>http://msdn.microsoft.com/en-us/library/windowsazure/jj156075.aspx</a:t>
            </a:r>
            <a:r>
              <a:rPr lang="en-US" sz="1100" dirty="0" smtClean="0"/>
              <a:t> (!!)</a:t>
            </a:r>
          </a:p>
          <a:p>
            <a:r>
              <a:rPr lang="en-US" sz="1600" dirty="0" smtClean="0"/>
              <a:t>Azure Service Bus</a:t>
            </a:r>
          </a:p>
          <a:p>
            <a:pPr lvl="1"/>
            <a:r>
              <a:rPr lang="en-US" sz="1100" dirty="0" smtClean="0">
                <a:hlinkClick r:id="rId5"/>
              </a:rPr>
              <a:t>http://www.windowsazure.com/en-us/documentation/articles/service-bus-dotnet-how-to-use-relay/</a:t>
            </a:r>
            <a:r>
              <a:rPr lang="en-US" sz="1100" dirty="0" smtClean="0"/>
              <a:t> </a:t>
            </a:r>
          </a:p>
          <a:p>
            <a:pPr lvl="1"/>
            <a:r>
              <a:rPr lang="en-US" sz="1100" dirty="0" smtClean="0">
                <a:hlinkClick r:id="rId6"/>
              </a:rPr>
              <a:t>http://www.windowsazure.com/en-us/documentation/articles/service-bus-dotnet-how-to-use-queues/</a:t>
            </a:r>
            <a:endParaRPr lang="en-US" sz="1100" dirty="0" smtClean="0"/>
          </a:p>
          <a:p>
            <a:pPr lvl="1"/>
            <a:r>
              <a:rPr lang="en-US" sz="1100" dirty="0" smtClean="0">
                <a:hlinkClick r:id="rId7"/>
              </a:rPr>
              <a:t>http://www.windowsazure.com/en-us/documentation/articles/service-bus-dotnet-how-to-use-topics-subscriptions/</a:t>
            </a:r>
            <a:r>
              <a:rPr lang="en-US" sz="1100" dirty="0" smtClean="0"/>
              <a:t> </a:t>
            </a:r>
          </a:p>
          <a:p>
            <a:pPr lvl="1"/>
            <a:r>
              <a:rPr lang="en-US" sz="1100" dirty="0" smtClean="0">
                <a:hlinkClick r:id="rId8"/>
              </a:rPr>
              <a:t>http://www.windowsazure.com/en-us/documentation/articles/service-bus-dotnet-advanced-message-queuing/</a:t>
            </a:r>
            <a:r>
              <a:rPr lang="en-US" sz="1100" dirty="0" smtClean="0"/>
              <a:t> </a:t>
            </a:r>
          </a:p>
          <a:p>
            <a:pPr lvl="1"/>
            <a:r>
              <a:rPr lang="en-US" sz="1100" dirty="0" smtClean="0">
                <a:hlinkClick r:id="rId9"/>
              </a:rPr>
              <a:t>http://msdn.microsoft.com/en-us/library/windowsazure/hh532261.aspx</a:t>
            </a:r>
            <a:r>
              <a:rPr lang="en-US" sz="1100" dirty="0" smtClean="0"/>
              <a:t>  (!!)</a:t>
            </a:r>
          </a:p>
          <a:p>
            <a:r>
              <a:rPr lang="en-US" sz="1600" dirty="0" smtClean="0"/>
              <a:t>Azure Active Directory</a:t>
            </a:r>
          </a:p>
          <a:p>
            <a:pPr lvl="1"/>
            <a:r>
              <a:rPr lang="en-US" sz="1100" dirty="0" smtClean="0">
                <a:hlinkClick r:id="rId10"/>
              </a:rPr>
              <a:t>http://www.windowsazure.com/en-us/services/active-directory/</a:t>
            </a:r>
            <a:r>
              <a:rPr lang="en-US" sz="1100" dirty="0" smtClean="0"/>
              <a:t> </a:t>
            </a:r>
          </a:p>
          <a:p>
            <a:pPr lvl="1"/>
            <a:r>
              <a:rPr lang="en-US" sz="1100" dirty="0" smtClean="0">
                <a:hlinkClick r:id=""/>
              </a:rPr>
              <a:t>http://technet.microsoft.com/en-us/library/jj573653.aspx </a:t>
            </a:r>
          </a:p>
          <a:p>
            <a:pPr lvl="1"/>
            <a:r>
              <a:rPr lang="en-US" sz="1100" dirty="0" smtClean="0">
                <a:hlinkClick r:id=""/>
              </a:rPr>
              <a:t>http://msdn.microsoft.com/en-us/library/windowsazure/dn151121.aspx </a:t>
            </a:r>
          </a:p>
          <a:p>
            <a:pPr lvl="1"/>
            <a:r>
              <a:rPr lang="en-US" sz="1100" dirty="0" smtClean="0">
                <a:hlinkClick r:id=""/>
              </a:rPr>
              <a:t>http://msdn.microsoft.com/en-us/library/windowsazure/dn532272.aspx</a:t>
            </a:r>
            <a:r>
              <a:rPr lang="en-US" sz="1100" dirty="0" smtClean="0"/>
              <a:t> </a:t>
            </a:r>
          </a:p>
          <a:p>
            <a:r>
              <a:rPr lang="en-US" sz="1600" dirty="0" err="1" smtClean="0"/>
              <a:t>ExpressRoute</a:t>
            </a:r>
            <a:endParaRPr lang="en-US" sz="1600" dirty="0" smtClean="0"/>
          </a:p>
          <a:p>
            <a:pPr lvl="1"/>
            <a:r>
              <a:rPr lang="en-US" sz="1100" dirty="0" smtClean="0">
                <a:hlinkClick r:id="rId11"/>
              </a:rPr>
              <a:t>http://www.windowsazure.com/en-us/services/expressroute/</a:t>
            </a:r>
            <a:r>
              <a:rPr lang="en-US" sz="1100" dirty="0" smtClean="0"/>
              <a:t> </a:t>
            </a:r>
          </a:p>
          <a:p>
            <a:pPr lvl="1"/>
            <a:r>
              <a:rPr lang="en-US" sz="1100" dirty="0" smtClean="0">
                <a:hlinkClick r:id="rId12"/>
              </a:rPr>
              <a:t>http://msdn.microsoft.com/en-us/library/windowsazure/dn606309.aspx</a:t>
            </a:r>
            <a:r>
              <a:rPr lang="en-US" sz="1100" dirty="0" smtClean="0"/>
              <a:t> </a:t>
            </a:r>
          </a:p>
          <a:p>
            <a:r>
              <a:rPr lang="en-US" sz="1600" dirty="0" smtClean="0"/>
              <a:t>System Center 2012 R2</a:t>
            </a:r>
          </a:p>
          <a:p>
            <a:pPr lvl="1"/>
            <a:r>
              <a:rPr lang="en-US" sz="1100" dirty="0" smtClean="0">
                <a:hlinkClick r:id="rId13"/>
              </a:rPr>
              <a:t>http://www.microsoft.com/en-us/download/details.aspx?id=38414</a:t>
            </a:r>
            <a:r>
              <a:rPr lang="en-US" sz="1100" dirty="0" smtClean="0"/>
              <a:t> </a:t>
            </a:r>
          </a:p>
          <a:p>
            <a:pPr lvl="1"/>
            <a:r>
              <a:rPr lang="en-US" sz="1100" dirty="0" smtClean="0">
                <a:hlinkClick r:id="rId14"/>
              </a:rPr>
              <a:t>http://technet.microsoft.com/en-us/library/gg276383.aspx</a:t>
            </a:r>
            <a:r>
              <a:rPr lang="en-US" sz="1100" dirty="0" smtClean="0"/>
              <a:t> </a:t>
            </a:r>
          </a:p>
          <a:p>
            <a:pPr lvl="1"/>
            <a:r>
              <a:rPr lang="en-US" sz="1100" dirty="0" smtClean="0">
                <a:hlinkClick r:id="rId15"/>
              </a:rPr>
              <a:t>http://technet.microsoft.com/de-de/library/jj721956.aspx</a:t>
            </a:r>
            <a:r>
              <a:rPr lang="en-US" sz="1100" dirty="0" smtClean="0"/>
              <a:t> </a:t>
            </a:r>
          </a:p>
          <a:p>
            <a:pPr lvl="1"/>
            <a:r>
              <a:rPr lang="en-US" sz="1100" dirty="0" smtClean="0">
                <a:hlinkClick r:id="rId16"/>
              </a:rPr>
              <a:t>http://blogs.technet.com/b/server-cloud/archive/2011/12/01/managing-and-monitoring-windows-azure-applications-with-system-center-2012.aspx</a:t>
            </a:r>
            <a:r>
              <a:rPr lang="en-US" sz="1100" dirty="0" smtClean="0"/>
              <a:t> </a:t>
            </a:r>
          </a:p>
          <a:p>
            <a:pPr lvl="1"/>
            <a:r>
              <a:rPr lang="en-US" sz="1100" dirty="0" smtClean="0">
                <a:hlinkClick r:id="rId17"/>
              </a:rPr>
              <a:t>http://blogs.technet.com/b/configmgrteam/archive/2013/10/23/configmgr-and-endpoint-protection-support-for-windows-azure-vms.aspx</a:t>
            </a:r>
            <a:r>
              <a:rPr lang="en-US" sz="1100" dirty="0" smtClean="0"/>
              <a:t> </a:t>
            </a:r>
          </a:p>
          <a:p>
            <a:r>
              <a:rPr lang="en-US" sz="1600" dirty="0" smtClean="0"/>
              <a:t>My blog</a:t>
            </a:r>
          </a:p>
          <a:p>
            <a:pPr lvl="1"/>
            <a:r>
              <a:rPr lang="en-US" sz="1100" dirty="0" smtClean="0">
                <a:hlinkClick r:id="rId18"/>
              </a:rPr>
              <a:t>http://blog.mszcool.com</a:t>
            </a:r>
            <a:r>
              <a:rPr lang="en-US" sz="1100" dirty="0" smtClean="0"/>
              <a:t> </a:t>
            </a:r>
          </a:p>
          <a:p>
            <a:r>
              <a:rPr lang="en-US" sz="1600" dirty="0" smtClean="0"/>
              <a:t>Hybrid Cloud on </a:t>
            </a:r>
            <a:r>
              <a:rPr lang="en-US" sz="1600" dirty="0" err="1" smtClean="0"/>
              <a:t>Technet</a:t>
            </a:r>
            <a:endParaRPr lang="en-US" sz="1600" dirty="0" smtClean="0"/>
          </a:p>
          <a:p>
            <a:pPr lvl="1"/>
            <a:r>
              <a:rPr lang="en-US" sz="1100" dirty="0" smtClean="0">
                <a:hlinkClick r:id="rId19"/>
              </a:rPr>
              <a:t>http://blogs.technet.com/b/in_the_cloud/archive/tags/hybrid+cloud/default.aspx</a:t>
            </a:r>
            <a:r>
              <a:rPr lang="en-US" sz="1100" dirty="0" smtClean="0"/>
              <a:t> </a:t>
            </a:r>
            <a:endParaRPr lang="en-US" sz="1100" dirty="0"/>
          </a:p>
        </p:txBody>
      </p:sp>
      <p:pic>
        <p:nvPicPr>
          <p:cNvPr id="4" name="Picture Placeholder 3"/>
          <p:cNvPicPr>
            <a:picLocks noGrp="1" noChangeAspect="1"/>
          </p:cNvPicPr>
          <p:nvPr>
            <p:ph type="pic" sz="quarter" idx="16"/>
          </p:nvPr>
        </p:nvPicPr>
        <p:blipFill>
          <a:blip r:embed="rId20">
            <a:extLst>
              <a:ext uri="{28A0092B-C50C-407E-A947-70E740481C1C}">
                <a14:useLocalDpi xmlns:a14="http://schemas.microsoft.com/office/drawing/2010/main" val="0"/>
              </a:ext>
            </a:extLst>
          </a:blip>
          <a:srcRect l="16697" r="16697"/>
          <a:stretch>
            <a:fillRect/>
          </a:stretch>
        </p:blipFill>
        <p:spPr/>
      </p:pic>
      <p:sp>
        <p:nvSpPr>
          <p:cNvPr id="2" name="Title 1"/>
          <p:cNvSpPr>
            <a:spLocks noGrp="1"/>
          </p:cNvSpPr>
          <p:nvPr>
            <p:ph type="title"/>
          </p:nvPr>
        </p:nvSpPr>
        <p:spPr/>
        <p:txBody>
          <a:bodyPr/>
          <a:lstStyle/>
          <a:p>
            <a:r>
              <a:rPr lang="en-US" smtClean="0"/>
              <a:t>Resources</a:t>
            </a:r>
            <a:endParaRPr lang="en-US" dirty="0"/>
          </a:p>
        </p:txBody>
      </p:sp>
    </p:spTree>
    <p:extLst>
      <p:ext uri="{BB962C8B-B14F-4D97-AF65-F5344CB8AC3E}">
        <p14:creationId xmlns:p14="http://schemas.microsoft.com/office/powerpoint/2010/main" val="25801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Hybrid Cloud…</a:t>
            </a:r>
            <a:br>
              <a:rPr lang="en-US" smtClean="0"/>
            </a:br>
            <a:r>
              <a:rPr lang="en-US" smtClean="0"/>
              <a:t>… Cloud What!?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496"/>
            <a:ext cx="12434711" cy="9435384"/>
          </a:xfrm>
          <a:prstGeom prst="rect">
            <a:avLst/>
          </a:prstGeom>
        </p:spPr>
      </p:pic>
    </p:spTree>
    <p:extLst>
      <p:ext uri="{BB962C8B-B14F-4D97-AF65-F5344CB8AC3E}">
        <p14:creationId xmlns:p14="http://schemas.microsoft.com/office/powerpoint/2010/main" val="39867565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solidFill>
                  <a:srgbClr val="FFFFFF"/>
                </a:solidFill>
              </a:endParaRPr>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Developer Network</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a:t>
              </a:r>
              <a:r>
                <a:rPr lang="en-US" dirty="0" smtClean="0">
                  <a:solidFill>
                    <a:srgbClr val="FFFFFF"/>
                  </a:solidFill>
                  <a:hlinkClick r:id="rId4"/>
                </a:rPr>
                <a:t>://developer.microsoft.com </a:t>
              </a:r>
              <a:endParaRPr lang="en-US" dirty="0">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rgbClr val="505050"/>
                      </a:gs>
                      <a:gs pos="100000">
                        <a:srgbClr val="505050"/>
                      </a:gs>
                    </a:gsLst>
                    <a:lin ang="5400000" scaled="0"/>
                  </a:gradFill>
                  <a:ea typeface="Segoe UI" pitchFamily="34" charset="0"/>
                  <a:cs typeface="Segoe UI" pitchFamily="34" charset="0"/>
                </a:rPr>
                <a:t>Sessions on Demand</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solidFill>
                    <a:srgbClr val="FFFFFF"/>
                  </a:solidFill>
                  <a:hlinkClick r:id="rId6"/>
                </a:rPr>
                <a:t>http://channel9.msdn.com/Events/TechEd</a:t>
              </a:r>
              <a:endParaRPr lang="en-US" dirty="0">
                <a:solidFill>
                  <a:srgbClr val="FFFFFF"/>
                </a:solidFill>
              </a:endParaRPr>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121301" y="6038298"/>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235032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74638" y="5605099"/>
            <a:ext cx="10058400" cy="10925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lvl="1" defTabSz="932418" fontAlgn="base">
              <a:lnSpc>
                <a:spcPct val="90000"/>
              </a:lnSpc>
              <a:spcBef>
                <a:spcPts val="600"/>
              </a:spcBef>
              <a:buClr>
                <a:srgbClr val="000000">
                  <a:lumMod val="75000"/>
                  <a:lumOff val="25000"/>
                </a:srgbClr>
              </a:buClr>
              <a:buSzPct val="90000"/>
              <a:tabLst>
                <a:tab pos="642659" algn="l"/>
              </a:tabLst>
            </a:pPr>
            <a:r>
              <a:rPr lang="en-US" sz="2600" spc="-51" dirty="0">
                <a:gradFill>
                  <a:gsLst>
                    <a:gs pos="0">
                      <a:srgbClr val="FFFFFF"/>
                    </a:gs>
                    <a:gs pos="100000">
                      <a:srgbClr val="FFFFFF"/>
                    </a:gs>
                  </a:gsLst>
                  <a:lin ang="5400000" scaled="0"/>
                </a:gradFill>
                <a:latin typeface="Segoe UI Light"/>
              </a:rPr>
              <a:t>Come </a:t>
            </a:r>
            <a:r>
              <a:rPr lang="en-US" sz="2600" spc="-51" dirty="0" smtClean="0">
                <a:gradFill>
                  <a:gsLst>
                    <a:gs pos="0">
                      <a:srgbClr val="FFFFFF"/>
                    </a:gs>
                    <a:gs pos="100000">
                      <a:srgbClr val="FFFFFF"/>
                    </a:gs>
                  </a:gsLst>
                  <a:lin ang="5400000" scaled="0"/>
                </a:gradFill>
                <a:latin typeface="Segoe UI Light"/>
              </a:rPr>
              <a:t>visit us </a:t>
            </a:r>
            <a:r>
              <a:rPr lang="en-US" sz="2600" spc="-51" dirty="0">
                <a:gradFill>
                  <a:gsLst>
                    <a:gs pos="0">
                      <a:srgbClr val="FFFFFF"/>
                    </a:gs>
                    <a:gs pos="100000">
                      <a:srgbClr val="FFFFFF"/>
                    </a:gs>
                  </a:gsLst>
                  <a:lin ang="5400000" scaled="0"/>
                </a:gradFill>
                <a:latin typeface="Segoe UI Light"/>
              </a:rPr>
              <a:t>in the Microsoft Solutions Experience (MSE)!</a:t>
            </a:r>
          </a:p>
          <a:p>
            <a:pPr marL="0" lvl="1" defTabSz="932418" fontAlgn="base">
              <a:lnSpc>
                <a:spcPct val="90000"/>
              </a:lnSpc>
              <a:spcBef>
                <a:spcPts val="600"/>
              </a:spcBef>
              <a:buClr>
                <a:srgbClr val="000000">
                  <a:lumMod val="75000"/>
                  <a:lumOff val="25000"/>
                </a:srgbClr>
              </a:buClr>
              <a:buSzPct val="90000"/>
              <a:tabLst>
                <a:tab pos="642659" algn="l"/>
              </a:tabLst>
            </a:pPr>
            <a:r>
              <a:rPr lang="en-US" sz="2600" spc="-51" dirty="0">
                <a:gradFill>
                  <a:gsLst>
                    <a:gs pos="0">
                      <a:srgbClr val="FFFFFF"/>
                    </a:gs>
                    <a:gs pos="100000">
                      <a:srgbClr val="FFFFFF"/>
                    </a:gs>
                  </a:gsLst>
                  <a:lin ang="5400000" scaled="0"/>
                </a:gradFill>
                <a:latin typeface="Segoe UI Light"/>
              </a:rPr>
              <a:t>Look for the </a:t>
            </a:r>
            <a:r>
              <a:rPr lang="en-US" sz="2600" b="1" spc="-51" dirty="0">
                <a:gradFill>
                  <a:gsLst>
                    <a:gs pos="0">
                      <a:srgbClr val="FFFFFF"/>
                    </a:gs>
                    <a:gs pos="100000">
                      <a:srgbClr val="FFFFFF"/>
                    </a:gs>
                  </a:gsLst>
                  <a:lin ang="5400000" scaled="0"/>
                </a:gradFill>
              </a:rPr>
              <a:t>Cloud and Datacenter Platform</a:t>
            </a:r>
            <a:r>
              <a:rPr lang="en-US" sz="2600" spc="-51" dirty="0">
                <a:gradFill>
                  <a:gsLst>
                    <a:gs pos="0">
                      <a:srgbClr val="FFFFFF"/>
                    </a:gs>
                    <a:gs pos="100000">
                      <a:srgbClr val="FFFFFF"/>
                    </a:gs>
                  </a:gsLst>
                  <a:lin ang="5400000" scaled="0"/>
                </a:gradFill>
              </a:rPr>
              <a:t> </a:t>
            </a:r>
            <a:r>
              <a:rPr lang="en-US" sz="2600" spc="-51" dirty="0" smtClean="0">
                <a:gradFill>
                  <a:gsLst>
                    <a:gs pos="0">
                      <a:srgbClr val="FFFFFF"/>
                    </a:gs>
                    <a:gs pos="100000">
                      <a:srgbClr val="FFFFFF"/>
                    </a:gs>
                  </a:gsLst>
                  <a:lin ang="5400000" scaled="0"/>
                </a:gradFill>
                <a:latin typeface="Segoe UI Light"/>
              </a:rPr>
              <a:t>area </a:t>
            </a:r>
            <a:r>
              <a:rPr lang="en-US" sz="2600" spc="-51" dirty="0" err="1" smtClean="0">
                <a:gradFill>
                  <a:gsLst>
                    <a:gs pos="0">
                      <a:srgbClr val="FFFFFF"/>
                    </a:gs>
                    <a:gs pos="100000">
                      <a:srgbClr val="FFFFFF"/>
                    </a:gs>
                  </a:gsLst>
                  <a:lin ang="5400000" scaled="0"/>
                </a:gradFill>
                <a:latin typeface="Segoe UI Light"/>
              </a:rPr>
              <a:t>TechExpo</a:t>
            </a:r>
            <a:r>
              <a:rPr lang="en-US" sz="2600" spc="-51" dirty="0" smtClean="0">
                <a:gradFill>
                  <a:gsLst>
                    <a:gs pos="0">
                      <a:srgbClr val="FFFFFF"/>
                    </a:gs>
                    <a:gs pos="100000">
                      <a:srgbClr val="FFFFFF"/>
                    </a:gs>
                  </a:gsLst>
                  <a:lin ang="5400000" scaled="0"/>
                </a:gradFill>
                <a:latin typeface="Segoe UI Light"/>
              </a:rPr>
              <a:t> </a:t>
            </a:r>
            <a:r>
              <a:rPr lang="en-US" sz="2600" spc="-51" dirty="0">
                <a:gradFill>
                  <a:gsLst>
                    <a:gs pos="0">
                      <a:srgbClr val="FFFFFF"/>
                    </a:gs>
                    <a:gs pos="100000">
                      <a:srgbClr val="FFFFFF"/>
                    </a:gs>
                  </a:gsLst>
                  <a:lin ang="5400000" scaled="0"/>
                </a:gradFill>
                <a:latin typeface="Segoe UI Light"/>
              </a:rPr>
              <a:t>Hall 7</a:t>
            </a:r>
          </a:p>
        </p:txBody>
      </p:sp>
      <p:sp>
        <p:nvSpPr>
          <p:cNvPr id="6" name="Title 5"/>
          <p:cNvSpPr>
            <a:spLocks noGrp="1"/>
          </p:cNvSpPr>
          <p:nvPr>
            <p:ph type="title"/>
          </p:nvPr>
        </p:nvSpPr>
        <p:spPr>
          <a:xfrm>
            <a:off x="274639" y="295274"/>
            <a:ext cx="11889564" cy="917575"/>
          </a:xfrm>
        </p:spPr>
        <p:txBody>
          <a:bodyPr/>
          <a:lstStyle/>
          <a:p>
            <a:r>
              <a:rPr lang="en-US" dirty="0"/>
              <a:t>For </a:t>
            </a:r>
            <a:r>
              <a:rPr lang="en-US" dirty="0" smtClean="0"/>
              <a:t>more information</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788545" y="6268019"/>
            <a:ext cx="1190730" cy="255073"/>
          </a:xfrm>
          <a:prstGeom prst="rect">
            <a:avLst/>
          </a:prstGeom>
        </p:spPr>
      </p:pic>
      <p:grpSp>
        <p:nvGrpSpPr>
          <p:cNvPr id="27" name="Group 26"/>
          <p:cNvGrpSpPr/>
          <p:nvPr/>
        </p:nvGrpSpPr>
        <p:grpSpPr>
          <a:xfrm>
            <a:off x="274639" y="1223909"/>
            <a:ext cx="10338819" cy="821763"/>
            <a:chOff x="274639" y="1545485"/>
            <a:chExt cx="10338819" cy="821763"/>
          </a:xfrm>
        </p:grpSpPr>
        <p:sp>
          <p:nvSpPr>
            <p:cNvPr id="2" name="Rectangle 1"/>
            <p:cNvSpPr/>
            <p:nvPr/>
          </p:nvSpPr>
          <p:spPr>
            <a:xfrm>
              <a:off x="4981168" y="1545485"/>
              <a:ext cx="563229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rgbClr val="FFFFFF"/>
                      </a:gs>
                      <a:gs pos="100000">
                        <a:srgbClr val="FFFFFF"/>
                      </a:gs>
                    </a:gsLst>
                    <a:lin ang="5400000" scaled="0"/>
                  </a:gradFill>
                </a:rPr>
                <a:t>Windows Server Technical Preview</a:t>
              </a:r>
            </a:p>
            <a:p>
              <a:pPr defTabSz="932418">
                <a:lnSpc>
                  <a:spcPct val="90000"/>
                </a:lnSpc>
              </a:pPr>
              <a:r>
                <a:rPr lang="en-US" dirty="0">
                  <a:gradFill>
                    <a:gsLst>
                      <a:gs pos="0">
                        <a:srgbClr val="FFFFFF"/>
                      </a:gs>
                      <a:gs pos="100000">
                        <a:srgbClr val="FFFFFF"/>
                      </a:gs>
                    </a:gsLst>
                    <a:lin ang="5400000" scaled="0"/>
                  </a:gradFill>
                  <a:hlinkClick r:id="rId4"/>
                </a:rPr>
                <a:t>http://technet.microsoft.com/library/dn765472.aspx</a:t>
              </a:r>
              <a:endParaRPr lang="en-US" dirty="0">
                <a:gradFill>
                  <a:gsLst>
                    <a:gs pos="0">
                      <a:srgbClr val="FFFFFF"/>
                    </a:gs>
                    <a:gs pos="100000">
                      <a:srgbClr val="FFFFFF"/>
                    </a:gs>
                  </a:gsLst>
                  <a:lin ang="5400000" scaled="0"/>
                </a:gradFill>
              </a:endParaRPr>
            </a:p>
          </p:txBody>
        </p:sp>
        <p:sp>
          <p:nvSpPr>
            <p:cNvPr id="11" name="Freeform 9"/>
            <p:cNvSpPr>
              <a:spLocks noEditPoints="1"/>
            </p:cNvSpPr>
            <p:nvPr/>
          </p:nvSpPr>
          <p:spPr bwMode="black">
            <a:xfrm>
              <a:off x="4107231" y="167937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19" name="TextBox 18"/>
            <p:cNvSpPr txBox="1"/>
            <p:nvPr/>
          </p:nvSpPr>
          <p:spPr>
            <a:xfrm>
              <a:off x="274639" y="154548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rgbClr val="FFFFFF"/>
                      </a:gs>
                      <a:gs pos="100000">
                        <a:srgbClr val="FFFFFF"/>
                      </a:gs>
                    </a:gsLst>
                    <a:lin ang="5400000" scaled="0"/>
                  </a:gradFill>
                  <a:latin typeface="Segoe UI Light"/>
                </a:rPr>
                <a:t>Windows Server</a:t>
              </a:r>
            </a:p>
          </p:txBody>
        </p:sp>
      </p:grpSp>
      <p:grpSp>
        <p:nvGrpSpPr>
          <p:cNvPr id="7" name="Group 6"/>
          <p:cNvGrpSpPr/>
          <p:nvPr/>
        </p:nvGrpSpPr>
        <p:grpSpPr>
          <a:xfrm>
            <a:off x="274639" y="4115269"/>
            <a:ext cx="10338819" cy="821763"/>
            <a:chOff x="274639" y="4906595"/>
            <a:chExt cx="10338819" cy="821763"/>
          </a:xfrm>
        </p:grpSpPr>
        <p:sp>
          <p:nvSpPr>
            <p:cNvPr id="20" name="Freeform 9"/>
            <p:cNvSpPr>
              <a:spLocks noEditPoints="1"/>
            </p:cNvSpPr>
            <p:nvPr/>
          </p:nvSpPr>
          <p:spPr bwMode="black">
            <a:xfrm>
              <a:off x="4107231" y="504048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21" name="TextBox 20"/>
            <p:cNvSpPr txBox="1"/>
            <p:nvPr/>
          </p:nvSpPr>
          <p:spPr>
            <a:xfrm>
              <a:off x="274639" y="490659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rgbClr val="FFFFFF"/>
                      </a:gs>
                      <a:gs pos="100000">
                        <a:srgbClr val="FFFFFF"/>
                      </a:gs>
                    </a:gsLst>
                    <a:lin ang="5400000" scaled="0"/>
                  </a:gradFill>
                  <a:latin typeface="Segoe UI Light"/>
                </a:rPr>
                <a:t>Microsoft Azure</a:t>
              </a:r>
            </a:p>
          </p:txBody>
        </p:sp>
        <p:sp>
          <p:nvSpPr>
            <p:cNvPr id="22" name="Rectangle 21"/>
            <p:cNvSpPr/>
            <p:nvPr/>
          </p:nvSpPr>
          <p:spPr>
            <a:xfrm>
              <a:off x="4981168" y="4906595"/>
              <a:ext cx="563229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rgbClr val="FFFFFF"/>
                      </a:gs>
                      <a:gs pos="100000">
                        <a:srgbClr val="FFFFFF"/>
                      </a:gs>
                    </a:gsLst>
                    <a:lin ang="5400000" scaled="0"/>
                  </a:gradFill>
                </a:rPr>
                <a:t>Microsoft Azure</a:t>
              </a:r>
            </a:p>
            <a:p>
              <a:pPr marL="0" lvl="1" defTabSz="932418" fontAlgn="base">
                <a:lnSpc>
                  <a:spcPct val="90000"/>
                </a:lnSpc>
                <a:spcAft>
                  <a:spcPts val="1247"/>
                </a:spcAft>
                <a:buClr>
                  <a:srgbClr val="FFFFFF">
                    <a:lumMod val="75000"/>
                    <a:lumOff val="25000"/>
                  </a:srgbClr>
                </a:buClr>
                <a:buSzPct val="90000"/>
                <a:tabLst>
                  <a:tab pos="655574" algn="l"/>
                  <a:tab pos="1842870" algn="l"/>
                </a:tabLst>
              </a:pPr>
              <a:r>
                <a:rPr lang="en-US" dirty="0">
                  <a:gradFill>
                    <a:gsLst>
                      <a:gs pos="0">
                        <a:srgbClr val="FFFFFF"/>
                      </a:gs>
                      <a:gs pos="100000">
                        <a:srgbClr val="FFFFFF"/>
                      </a:gs>
                    </a:gsLst>
                    <a:lin ang="5400000" scaled="0"/>
                  </a:gradFill>
                  <a:hlinkClick r:id="rId5"/>
                </a:rPr>
                <a:t>http://azure.microsoft.com/en-us/</a:t>
              </a:r>
              <a:r>
                <a:rPr lang="en-US" dirty="0">
                  <a:gradFill>
                    <a:gsLst>
                      <a:gs pos="0">
                        <a:srgbClr val="FFFFFF"/>
                      </a:gs>
                      <a:gs pos="100000">
                        <a:srgbClr val="FFFFFF"/>
                      </a:gs>
                    </a:gsLst>
                    <a:lin ang="5400000" scaled="0"/>
                  </a:gradFill>
                </a:rPr>
                <a:t> </a:t>
              </a:r>
            </a:p>
          </p:txBody>
        </p:sp>
      </p:grpSp>
      <p:grpSp>
        <p:nvGrpSpPr>
          <p:cNvPr id="23" name="Group 22"/>
          <p:cNvGrpSpPr/>
          <p:nvPr/>
        </p:nvGrpSpPr>
        <p:grpSpPr>
          <a:xfrm>
            <a:off x="274639" y="2104596"/>
            <a:ext cx="11646039" cy="821763"/>
            <a:chOff x="274639" y="2582755"/>
            <a:chExt cx="11646039" cy="821763"/>
          </a:xfrm>
        </p:grpSpPr>
        <p:sp>
          <p:nvSpPr>
            <p:cNvPr id="12" name="Freeform 9"/>
            <p:cNvSpPr>
              <a:spLocks noEditPoints="1"/>
            </p:cNvSpPr>
            <p:nvPr/>
          </p:nvSpPr>
          <p:spPr bwMode="black">
            <a:xfrm>
              <a:off x="4107231" y="271664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3" name="TextBox 2"/>
            <p:cNvSpPr txBox="1"/>
            <p:nvPr/>
          </p:nvSpPr>
          <p:spPr>
            <a:xfrm>
              <a:off x="274639" y="258275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rgbClr val="FFFFFF"/>
                      </a:gs>
                      <a:gs pos="100000">
                        <a:srgbClr val="FFFFFF"/>
                      </a:gs>
                    </a:gsLst>
                    <a:lin ang="5400000" scaled="0"/>
                  </a:gradFill>
                  <a:latin typeface="Segoe UI Light"/>
                </a:rPr>
                <a:t>System Center</a:t>
              </a:r>
            </a:p>
          </p:txBody>
        </p:sp>
        <p:sp>
          <p:nvSpPr>
            <p:cNvPr id="24" name="Rectangle 23"/>
            <p:cNvSpPr/>
            <p:nvPr/>
          </p:nvSpPr>
          <p:spPr>
            <a:xfrm>
              <a:off x="4981168" y="2582755"/>
              <a:ext cx="693951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rgbClr val="FFFFFF"/>
                      </a:gs>
                      <a:gs pos="100000">
                        <a:srgbClr val="FFFFFF"/>
                      </a:gs>
                    </a:gsLst>
                    <a:lin ang="5400000" scaled="0"/>
                  </a:gradFill>
                </a:rPr>
                <a:t>System Center Technical Preview</a:t>
              </a:r>
            </a:p>
            <a:p>
              <a:pPr defTabSz="932418">
                <a:lnSpc>
                  <a:spcPct val="90000"/>
                </a:lnSpc>
              </a:pPr>
              <a:r>
                <a:rPr lang="en-US" dirty="0">
                  <a:gradFill>
                    <a:gsLst>
                      <a:gs pos="0">
                        <a:srgbClr val="FFFFFF"/>
                      </a:gs>
                      <a:gs pos="100000">
                        <a:srgbClr val="FFFFFF"/>
                      </a:gs>
                    </a:gsLst>
                    <a:lin ang="5400000" scaled="0"/>
                  </a:gradFill>
                  <a:hlinkClick r:id="rId6"/>
                </a:rPr>
                <a:t>http://</a:t>
              </a:r>
              <a:r>
                <a:rPr lang="en-US" dirty="0" smtClean="0">
                  <a:gradFill>
                    <a:gsLst>
                      <a:gs pos="0">
                        <a:srgbClr val="FFFFFF"/>
                      </a:gs>
                      <a:gs pos="100000">
                        <a:srgbClr val="FFFFFF"/>
                      </a:gs>
                    </a:gsLst>
                    <a:lin ang="5400000" scaled="0"/>
                  </a:gradFill>
                  <a:hlinkClick r:id="rId6"/>
                </a:rPr>
                <a:t>technet.microsoft.com/en-us/library/hh546785.aspx</a:t>
              </a:r>
              <a:endParaRPr lang="en-US" dirty="0">
                <a:gradFill>
                  <a:gsLst>
                    <a:gs pos="0">
                      <a:srgbClr val="FFFFFF"/>
                    </a:gs>
                    <a:gs pos="100000">
                      <a:srgbClr val="FFFFFF"/>
                    </a:gs>
                  </a:gsLst>
                  <a:lin ang="5400000" scaled="0"/>
                </a:gradFill>
              </a:endParaRPr>
            </a:p>
          </p:txBody>
        </p:sp>
      </p:grpSp>
      <p:grpSp>
        <p:nvGrpSpPr>
          <p:cNvPr id="17" name="Group 16"/>
          <p:cNvGrpSpPr/>
          <p:nvPr/>
        </p:nvGrpSpPr>
        <p:grpSpPr>
          <a:xfrm>
            <a:off x="274639" y="2985283"/>
            <a:ext cx="11648403" cy="1071062"/>
            <a:chOff x="274639" y="3620025"/>
            <a:chExt cx="11648403" cy="1071062"/>
          </a:xfrm>
        </p:grpSpPr>
        <p:sp>
          <p:nvSpPr>
            <p:cNvPr id="13" name="Freeform 9"/>
            <p:cNvSpPr>
              <a:spLocks noEditPoints="1"/>
            </p:cNvSpPr>
            <p:nvPr/>
          </p:nvSpPr>
          <p:spPr bwMode="black">
            <a:xfrm>
              <a:off x="4107231" y="375391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18" name="TextBox 17"/>
            <p:cNvSpPr txBox="1"/>
            <p:nvPr/>
          </p:nvSpPr>
          <p:spPr>
            <a:xfrm>
              <a:off x="274639" y="362002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rgbClr val="FFFFFF"/>
                      </a:gs>
                      <a:gs pos="100000">
                        <a:srgbClr val="FFFFFF"/>
                      </a:gs>
                    </a:gsLst>
                    <a:lin ang="5400000" scaled="0"/>
                  </a:gradFill>
                  <a:latin typeface="Segoe UI Light"/>
                </a:rPr>
                <a:t>Azure Pack</a:t>
              </a:r>
            </a:p>
          </p:txBody>
        </p:sp>
        <p:sp>
          <p:nvSpPr>
            <p:cNvPr id="25" name="Rectangle 24"/>
            <p:cNvSpPr/>
            <p:nvPr/>
          </p:nvSpPr>
          <p:spPr>
            <a:xfrm>
              <a:off x="4981168" y="3620025"/>
              <a:ext cx="6941874" cy="1071062"/>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rgbClr val="FFFFFF"/>
                      </a:gs>
                      <a:gs pos="100000">
                        <a:srgbClr val="FFFFFF"/>
                      </a:gs>
                    </a:gsLst>
                    <a:lin ang="5400000" scaled="0"/>
                  </a:gradFill>
                </a:rPr>
                <a:t>Azure Pack</a:t>
              </a:r>
            </a:p>
            <a:p>
              <a:pPr marL="0" lvl="1" defTabSz="932418" fontAlgn="base">
                <a:lnSpc>
                  <a:spcPct val="90000"/>
                </a:lnSpc>
                <a:spcAft>
                  <a:spcPts val="1247"/>
                </a:spcAft>
                <a:buClr>
                  <a:srgbClr val="FFFFFF">
                    <a:lumMod val="75000"/>
                    <a:lumOff val="25000"/>
                  </a:srgbClr>
                </a:buClr>
                <a:buSzPct val="90000"/>
                <a:tabLst>
                  <a:tab pos="655574" algn="l"/>
                  <a:tab pos="1842870" algn="l"/>
                </a:tabLst>
              </a:pPr>
              <a:r>
                <a:rPr lang="en-US" u="sng" dirty="0">
                  <a:gradFill>
                    <a:gsLst>
                      <a:gs pos="0">
                        <a:srgbClr val="FFFFFF"/>
                      </a:gs>
                      <a:gs pos="100000">
                        <a:srgbClr val="FFFFFF"/>
                      </a:gs>
                    </a:gsLst>
                    <a:lin ang="5400000" scaled="0"/>
                  </a:gradFill>
                  <a:hlinkClick r:id="rId7"/>
                </a:rPr>
                <a:t>http://</a:t>
              </a:r>
              <a:r>
                <a:rPr lang="en-US" u="sng" dirty="0" smtClean="0">
                  <a:gradFill>
                    <a:gsLst>
                      <a:gs pos="0">
                        <a:srgbClr val="FFFFFF"/>
                      </a:gs>
                      <a:gs pos="100000">
                        <a:srgbClr val="FFFFFF"/>
                      </a:gs>
                    </a:gsLst>
                    <a:lin ang="5400000" scaled="0"/>
                  </a:gradFill>
                  <a:hlinkClick r:id="rId7"/>
                </a:rPr>
                <a:t>www.microsoft.com/en-us/server-cloud/products/</a:t>
              </a:r>
              <a:br>
                <a:rPr lang="en-US" u="sng" dirty="0" smtClean="0">
                  <a:gradFill>
                    <a:gsLst>
                      <a:gs pos="0">
                        <a:srgbClr val="FFFFFF"/>
                      </a:gs>
                      <a:gs pos="100000">
                        <a:srgbClr val="FFFFFF"/>
                      </a:gs>
                    </a:gsLst>
                    <a:lin ang="5400000" scaled="0"/>
                  </a:gradFill>
                  <a:hlinkClick r:id="rId7"/>
                </a:rPr>
              </a:br>
              <a:r>
                <a:rPr lang="en-US" u="sng" dirty="0" smtClean="0">
                  <a:gradFill>
                    <a:gsLst>
                      <a:gs pos="0">
                        <a:srgbClr val="FFFFFF"/>
                      </a:gs>
                      <a:gs pos="100000">
                        <a:srgbClr val="FFFFFF"/>
                      </a:gs>
                    </a:gsLst>
                    <a:lin ang="5400000" scaled="0"/>
                  </a:gradFill>
                  <a:hlinkClick r:id="rId7"/>
                </a:rPr>
                <a:t>windows-azure-pack</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4434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63" presetClass="path" presetSubtype="0" decel="100000" fill="hold" nodeType="withEffect">
                                  <p:stCondLst>
                                    <p:cond delay="0"/>
                                  </p:stCondLst>
                                  <p:childTnLst>
                                    <p:animMotion origin="layout" path="M -0.02413 -2.12892E-6 L 2.57085E-6 -2.12892E-6 " pathEditMode="relative" rAng="0" ptsTypes="AA">
                                      <p:cBhvr>
                                        <p:cTn id="9" dur="1000" fill="hold"/>
                                        <p:tgtEl>
                                          <p:spTgt spid="27"/>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600"/>
                                        <p:tgtEl>
                                          <p:spTgt spid="23"/>
                                        </p:tgtEl>
                                      </p:cBhvr>
                                    </p:animEffect>
                                  </p:childTnLst>
                                </p:cTn>
                              </p:par>
                              <p:par>
                                <p:cTn id="13" presetID="63" presetClass="path" presetSubtype="0" decel="100000" fill="hold" nodeType="withEffect">
                                  <p:stCondLst>
                                    <p:cond delay="100"/>
                                  </p:stCondLst>
                                  <p:childTnLst>
                                    <p:animMotion origin="layout" path="M -0.02413 2.40581E-7 L 1.30202E-6 2.40581E-7 " pathEditMode="relative" rAng="0" ptsTypes="AA">
                                      <p:cBhvr>
                                        <p:cTn id="14" dur="1000" fill="hold"/>
                                        <p:tgtEl>
                                          <p:spTgt spid="2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600"/>
                                        <p:tgtEl>
                                          <p:spTgt spid="17"/>
                                        </p:tgtEl>
                                      </p:cBhvr>
                                    </p:animEffect>
                                  </p:childTnLst>
                                </p:cTn>
                              </p:par>
                              <p:par>
                                <p:cTn id="18" presetID="63" presetClass="path" presetSubtype="0" decel="100000" fill="hold" nodeType="withEffect">
                                  <p:stCondLst>
                                    <p:cond delay="200"/>
                                  </p:stCondLst>
                                  <p:childTnLst>
                                    <p:animMotion origin="layout" path="M -0.02413 2.51475E-6 L 3.65331E-6 2.51475E-6 " pathEditMode="relative" rAng="0" ptsTypes="AA">
                                      <p:cBhvr>
                                        <p:cTn id="19" dur="1000" fill="hold"/>
                                        <p:tgtEl>
                                          <p:spTgt spid="17"/>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63" presetClass="path" presetSubtype="0" decel="100000" fill="hold" nodeType="withEffect">
                                  <p:stCondLst>
                                    <p:cond delay="300"/>
                                  </p:stCondLst>
                                  <p:childTnLst>
                                    <p:animMotion origin="layout" path="M -0.02413 -2.17431E-6 L 2.57085E-6 -2.17431E-6 " pathEditMode="relative" rAng="0" ptsTypes="AA">
                                      <p:cBhvr>
                                        <p:cTn id="24" dur="1000" fill="hold"/>
                                        <p:tgtEl>
                                          <p:spTgt spid="7"/>
                                        </p:tgtEl>
                                        <p:attrNameLst>
                                          <p:attrName>ppt_x</p:attrName>
                                          <p:attrName>ppt_y</p:attrName>
                                        </p:attrNameLst>
                                      </p:cBhvr>
                                      <p:rCtr x="1200" y="0"/>
                                    </p:animMotion>
                                  </p:childTnLst>
                                </p:cTn>
                              </p:par>
                              <p:par>
                                <p:cTn id="25" presetID="10" presetClass="entr" presetSubtype="0" fill="hold" grpId="0" nodeType="withEffect">
                                  <p:stCondLst>
                                    <p:cond delay="4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600"/>
                                        <p:tgtEl>
                                          <p:spTgt spid="16"/>
                                        </p:tgtEl>
                                      </p:cBhvr>
                                    </p:animEffect>
                                  </p:childTnLst>
                                </p:cTn>
                              </p:par>
                              <p:par>
                                <p:cTn id="28" presetID="63" presetClass="path" presetSubtype="0" decel="100000" fill="hold" grpId="1" nodeType="withEffect">
                                  <p:stCondLst>
                                    <p:cond delay="400"/>
                                  </p:stCondLst>
                                  <p:childTnLst>
                                    <p:animMotion origin="layout" path="M -0.02413 -2.17431E-6 L 2.57085E-6 -2.17431E-6 " pathEditMode="relative" rAng="0" ptsTypes="AA">
                                      <p:cBhvr>
                                        <p:cTn id="29" dur="1000" fill="hold"/>
                                        <p:tgtEl>
                                          <p:spTgt spid="1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889564" cy="917575"/>
          </a:xfrm>
        </p:spPr>
        <p:txBody>
          <a:bodyPr/>
          <a:lstStyle/>
          <a:p>
            <a:r>
              <a:rPr lang="en-US" dirty="0" smtClean="0"/>
              <a:t>Azure</a:t>
            </a:r>
            <a:endParaRPr lang="en-US" dirty="0"/>
          </a:p>
        </p:txBody>
      </p:sp>
      <p:sp>
        <p:nvSpPr>
          <p:cNvPr id="20" name="Rectangle 19">
            <a:hlinkClick r:id="rId3"/>
          </p:cNvPr>
          <p:cNvSpPr>
            <a:spLocks/>
          </p:cNvSpPr>
          <p:nvPr/>
        </p:nvSpPr>
        <p:spPr bwMode="auto">
          <a:xfrm>
            <a:off x="5769511" y="1212850"/>
            <a:ext cx="1783080" cy="150876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Implementing </a:t>
            </a:r>
            <a:br>
              <a:rPr lang="en-US" sz="1200" spc="-30" dirty="0">
                <a:gradFill>
                  <a:gsLst>
                    <a:gs pos="0">
                      <a:srgbClr val="FFFFFF">
                        <a:lumMod val="75000"/>
                        <a:lumOff val="25000"/>
                      </a:srgbClr>
                    </a:gs>
                    <a:gs pos="80000">
                      <a:srgbClr val="FFFFFF">
                        <a:lumMod val="65000"/>
                        <a:lumOff val="35000"/>
                      </a:srgbClr>
                    </a:gs>
                  </a:gsLst>
                  <a:lin ang="16200000" scaled="0"/>
                </a:gradFill>
              </a:rPr>
            </a:br>
            <a:r>
              <a:rPr lang="en-US" sz="1200" spc="-30" dirty="0">
                <a:gradFill>
                  <a:gsLst>
                    <a:gs pos="0">
                      <a:srgbClr val="FFFFFF">
                        <a:lumMod val="75000"/>
                        <a:lumOff val="25000"/>
                      </a:srgbClr>
                    </a:gs>
                    <a:gs pos="80000">
                      <a:srgbClr val="FFFFFF">
                        <a:lumMod val="65000"/>
                        <a:lumOff val="35000"/>
                      </a:srgbClr>
                    </a:gs>
                  </a:gsLst>
                  <a:lin ang="16200000" scaled="0"/>
                </a:gradFill>
              </a:rPr>
              <a:t>Microsoft Azure Infrastructure Solutions</a:t>
            </a:r>
          </a:p>
        </p:txBody>
      </p:sp>
      <p:sp>
        <p:nvSpPr>
          <p:cNvPr id="85" name="Rectangle 84">
            <a:hlinkClick r:id="rId4"/>
          </p:cNvPr>
          <p:cNvSpPr>
            <a:spLocks/>
          </p:cNvSpPr>
          <p:nvPr/>
        </p:nvSpPr>
        <p:spPr bwMode="auto">
          <a:xfrm>
            <a:off x="274639" y="2767826"/>
            <a:ext cx="1783080" cy="15087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59">
              <a:lnSpc>
                <a:spcPct val="90000"/>
              </a:lnSpc>
            </a:pPr>
            <a:r>
              <a:rPr lang="en-US" sz="2400" spc="-3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Classroom</a:t>
            </a:r>
          </a:p>
          <a:p>
            <a:pPr defTabSz="932559">
              <a:lnSpc>
                <a:spcPct val="90000"/>
              </a:lnSpc>
            </a:pPr>
            <a:r>
              <a:rPr lang="en-US" sz="2400" spc="-3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training</a:t>
            </a:r>
          </a:p>
        </p:txBody>
      </p:sp>
      <p:pic>
        <p:nvPicPr>
          <p:cNvPr id="86" name="Picture 85"/>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9381" y="3637609"/>
            <a:ext cx="404898" cy="519929"/>
          </a:xfrm>
          <a:prstGeom prst="rect">
            <a:avLst/>
          </a:prstGeom>
          <a:noFill/>
        </p:spPr>
      </p:pic>
      <p:sp>
        <p:nvSpPr>
          <p:cNvPr id="83" name="Rectangle 82"/>
          <p:cNvSpPr>
            <a:spLocks/>
          </p:cNvSpPr>
          <p:nvPr/>
        </p:nvSpPr>
        <p:spPr bwMode="auto">
          <a:xfrm>
            <a:off x="274639" y="1212850"/>
            <a:ext cx="1783080" cy="15087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59">
              <a:lnSpc>
                <a:spcPct val="90000"/>
              </a:lnSpc>
            </a:pPr>
            <a:r>
              <a:rPr lang="en-US" sz="2400" spc="-3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Exams</a:t>
            </a:r>
          </a:p>
        </p:txBody>
      </p:sp>
      <p:pic>
        <p:nvPicPr>
          <p:cNvPr id="84" name="Picture 2" descr="\\MAGNUM\Projects\Microsoft\Cloud Power FY12\Design\ICONS_PNG\Devices.png"/>
          <p:cNvPicPr>
            <a:picLocks noChangeAspect="1" noChangeArrowheads="1"/>
          </p:cNvPicPr>
          <p:nvPr/>
        </p:nvPicPr>
        <p:blipFill>
          <a:blip r:embed="rId6" cstate="screen">
            <a:lum bright="100000" contrast="100000"/>
            <a:extLst>
              <a:ext uri="{28A0092B-C50C-407E-A947-70E740481C1C}">
                <a14:useLocalDpi xmlns:a14="http://schemas.microsoft.com/office/drawing/2010/main"/>
              </a:ext>
            </a:extLst>
          </a:blip>
          <a:stretch>
            <a:fillRect/>
          </a:stretch>
        </p:blipFill>
        <p:spPr bwMode="auto">
          <a:xfrm>
            <a:off x="276041" y="1891122"/>
            <a:ext cx="731254" cy="757656"/>
          </a:xfrm>
          <a:prstGeom prst="rect">
            <a:avLst/>
          </a:prstGeom>
          <a:noFill/>
          <a:ln>
            <a:noFill/>
          </a:ln>
        </p:spPr>
      </p:pic>
      <p:sp>
        <p:nvSpPr>
          <p:cNvPr id="100" name="TextBox 99"/>
          <p:cNvSpPr txBox="1"/>
          <p:nvPr/>
        </p:nvSpPr>
        <p:spPr>
          <a:xfrm>
            <a:off x="4567682" y="1821719"/>
            <a:ext cx="443918" cy="677943"/>
          </a:xfrm>
          <a:prstGeom prst="rect">
            <a:avLst/>
          </a:prstGeom>
          <a:noFill/>
        </p:spPr>
        <p:txBody>
          <a:bodyPr wrap="square" lIns="0" tIns="0" rIns="0" bIns="0" rtlCol="0">
            <a:spAutoFit/>
          </a:bodyPr>
          <a:lstStyle/>
          <a:p>
            <a:pPr defTabSz="932358">
              <a:lnSpc>
                <a:spcPct val="90000"/>
              </a:lnSpc>
            </a:pPr>
            <a:r>
              <a:rPr lang="en-US" sz="4895"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a:t>
            </a:r>
          </a:p>
        </p:txBody>
      </p:sp>
      <p:sp>
        <p:nvSpPr>
          <p:cNvPr id="46" name="Rectangle 45">
            <a:hlinkClick r:id="rId7"/>
          </p:cNvPr>
          <p:cNvSpPr>
            <a:spLocks/>
          </p:cNvSpPr>
          <p:nvPr/>
        </p:nvSpPr>
        <p:spPr bwMode="auto">
          <a:xfrm>
            <a:off x="2106263" y="2767826"/>
            <a:ext cx="1783080" cy="150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(Coming soon)</a:t>
            </a:r>
          </a:p>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Microsoft Azure Fundamentals</a:t>
            </a:r>
          </a:p>
        </p:txBody>
      </p:sp>
      <p:sp>
        <p:nvSpPr>
          <p:cNvPr id="62" name="Rectangle 61">
            <a:hlinkClick r:id="rId3"/>
          </p:cNvPr>
          <p:cNvSpPr>
            <a:spLocks/>
          </p:cNvSpPr>
          <p:nvPr/>
        </p:nvSpPr>
        <p:spPr bwMode="auto">
          <a:xfrm>
            <a:off x="3937887" y="1212850"/>
            <a:ext cx="1783080" cy="150876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Developing Microsoft Azure Solutions</a:t>
            </a:r>
          </a:p>
        </p:txBody>
      </p:sp>
      <p:sp>
        <p:nvSpPr>
          <p:cNvPr id="97" name="TextBox 96"/>
          <p:cNvSpPr txBox="1"/>
          <p:nvPr/>
        </p:nvSpPr>
        <p:spPr>
          <a:xfrm>
            <a:off x="2106263" y="2767826"/>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MOC</a:t>
            </a:r>
          </a:p>
          <a:p>
            <a:pPr defTabSz="932358">
              <a:lnSpc>
                <a:spcPct val="90000"/>
              </a:lnSpc>
            </a:pPr>
            <a:r>
              <a:rPr lang="en-US" sz="3600" spc="-150" dirty="0" smtClean="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10979</a:t>
            </a:r>
            <a:endPar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endParaRPr>
          </a:p>
        </p:txBody>
      </p:sp>
      <p:sp>
        <p:nvSpPr>
          <p:cNvPr id="104" name="Rectangle 103">
            <a:hlinkClick r:id="rId8"/>
          </p:cNvPr>
          <p:cNvSpPr>
            <a:spLocks/>
          </p:cNvSpPr>
          <p:nvPr/>
        </p:nvSpPr>
        <p:spPr bwMode="auto">
          <a:xfrm>
            <a:off x="5769511" y="2767826"/>
            <a:ext cx="1783080" cy="150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Implementing </a:t>
            </a:r>
            <a:br>
              <a:rPr lang="en-US" sz="1200" spc="-30" dirty="0">
                <a:gradFill>
                  <a:gsLst>
                    <a:gs pos="0">
                      <a:srgbClr val="FFFFFF">
                        <a:lumMod val="75000"/>
                        <a:lumOff val="25000"/>
                      </a:srgbClr>
                    </a:gs>
                    <a:gs pos="80000">
                      <a:srgbClr val="FFFFFF">
                        <a:lumMod val="65000"/>
                        <a:lumOff val="35000"/>
                      </a:srgbClr>
                    </a:gs>
                  </a:gsLst>
                  <a:lin ang="16200000" scaled="0"/>
                </a:gradFill>
              </a:rPr>
            </a:br>
            <a:r>
              <a:rPr lang="en-US" sz="1200" spc="-30" dirty="0">
                <a:gradFill>
                  <a:gsLst>
                    <a:gs pos="0">
                      <a:srgbClr val="FFFFFF">
                        <a:lumMod val="75000"/>
                        <a:lumOff val="25000"/>
                      </a:srgbClr>
                    </a:gs>
                    <a:gs pos="80000">
                      <a:srgbClr val="FFFFFF">
                        <a:lumMod val="65000"/>
                        <a:lumOff val="35000"/>
                      </a:srgbClr>
                    </a:gs>
                  </a:gsLst>
                  <a:lin ang="16200000" scaled="0"/>
                </a:gradFill>
              </a:rPr>
              <a:t>Microsoft Azure Infrastructure Solutions</a:t>
            </a:r>
          </a:p>
        </p:txBody>
      </p:sp>
      <p:sp>
        <p:nvSpPr>
          <p:cNvPr id="45" name="Rectangle 44">
            <a:hlinkClick r:id="rId4"/>
          </p:cNvPr>
          <p:cNvSpPr>
            <a:spLocks/>
          </p:cNvSpPr>
          <p:nvPr/>
        </p:nvSpPr>
        <p:spPr bwMode="auto">
          <a:xfrm>
            <a:off x="274639" y="4322802"/>
            <a:ext cx="1783080" cy="15087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59">
              <a:lnSpc>
                <a:spcPct val="90000"/>
              </a:lnSpc>
            </a:pPr>
            <a:r>
              <a:rPr lang="en-US" sz="2400" spc="-3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Online</a:t>
            </a:r>
          </a:p>
          <a:p>
            <a:pPr defTabSz="932559">
              <a:lnSpc>
                <a:spcPct val="90000"/>
              </a:lnSpc>
            </a:pPr>
            <a:r>
              <a:rPr lang="en-US" sz="2400" spc="-3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training</a:t>
            </a:r>
          </a:p>
        </p:txBody>
      </p:sp>
      <p:sp>
        <p:nvSpPr>
          <p:cNvPr id="42" name="Rectangle 41">
            <a:hlinkClick r:id="rId3"/>
          </p:cNvPr>
          <p:cNvSpPr>
            <a:spLocks/>
          </p:cNvSpPr>
          <p:nvPr/>
        </p:nvSpPr>
        <p:spPr bwMode="auto">
          <a:xfrm>
            <a:off x="7601134" y="1212850"/>
            <a:ext cx="1783080" cy="150876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(Coming soon)</a:t>
            </a:r>
          </a:p>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Architecting Microsoft Azure Solutions</a:t>
            </a:r>
          </a:p>
        </p:txBody>
      </p:sp>
      <p:sp>
        <p:nvSpPr>
          <p:cNvPr id="53" name="Rectangle 52">
            <a:hlinkClick r:id="rId8"/>
          </p:cNvPr>
          <p:cNvSpPr>
            <a:spLocks/>
          </p:cNvSpPr>
          <p:nvPr/>
        </p:nvSpPr>
        <p:spPr bwMode="auto">
          <a:xfrm>
            <a:off x="5769511" y="4322802"/>
            <a:ext cx="1783080" cy="150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(Coming soon)</a:t>
            </a:r>
          </a:p>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Architecting Microsoft Azure Solutions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3440" y="5309350"/>
            <a:ext cx="628650" cy="392771"/>
          </a:xfrm>
          <a:prstGeom prst="rect">
            <a:avLst/>
          </a:prstGeom>
        </p:spPr>
      </p:pic>
      <p:sp>
        <p:nvSpPr>
          <p:cNvPr id="66" name="Rectangle 65">
            <a:hlinkClick r:id="rId8"/>
          </p:cNvPr>
          <p:cNvSpPr>
            <a:spLocks/>
          </p:cNvSpPr>
          <p:nvPr/>
        </p:nvSpPr>
        <p:spPr bwMode="auto">
          <a:xfrm>
            <a:off x="3937887" y="2767826"/>
            <a:ext cx="1783080" cy="150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Developing Microsoft Azure Solutions</a:t>
            </a:r>
          </a:p>
        </p:txBody>
      </p:sp>
      <p:sp>
        <p:nvSpPr>
          <p:cNvPr id="72" name="Rectangle 71">
            <a:hlinkClick r:id="rId7"/>
          </p:cNvPr>
          <p:cNvSpPr>
            <a:spLocks/>
          </p:cNvSpPr>
          <p:nvPr/>
        </p:nvSpPr>
        <p:spPr bwMode="auto">
          <a:xfrm>
            <a:off x="2106263" y="4322802"/>
            <a:ext cx="1783080" cy="150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b" anchorCtr="0" forceAA="0" compatLnSpc="1">
            <a:prstTxWarp prst="textNoShape">
              <a:avLst/>
            </a:prstTxWarp>
            <a:noAutofit/>
          </a:bodyPr>
          <a:lstStyle/>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(Coming soon)</a:t>
            </a:r>
          </a:p>
          <a:p>
            <a:pPr defTabSz="932358">
              <a:lnSpc>
                <a:spcPct val="90000"/>
              </a:lnSpc>
            </a:pPr>
            <a:r>
              <a:rPr lang="en-US" sz="1200" spc="-30" dirty="0">
                <a:gradFill>
                  <a:gsLst>
                    <a:gs pos="0">
                      <a:srgbClr val="FFFFFF">
                        <a:lumMod val="75000"/>
                        <a:lumOff val="25000"/>
                      </a:srgbClr>
                    </a:gs>
                    <a:gs pos="80000">
                      <a:srgbClr val="FFFFFF">
                        <a:lumMod val="65000"/>
                        <a:lumOff val="35000"/>
                      </a:srgbClr>
                    </a:gs>
                  </a:gsLst>
                  <a:lin ang="16200000" scaled="0"/>
                </a:gradFill>
              </a:rPr>
              <a:t>Microsoft Azure Fundamentals</a:t>
            </a:r>
          </a:p>
        </p:txBody>
      </p:sp>
      <p:sp>
        <p:nvSpPr>
          <p:cNvPr id="3" name="TextBox 2"/>
          <p:cNvSpPr txBox="1"/>
          <p:nvPr/>
        </p:nvSpPr>
        <p:spPr>
          <a:xfrm>
            <a:off x="9611402" y="1597898"/>
            <a:ext cx="2103120" cy="738664"/>
          </a:xfrm>
          <a:prstGeom prst="rect">
            <a:avLst/>
          </a:prstGeom>
          <a:noFill/>
        </p:spPr>
        <p:txBody>
          <a:bodyPr wrap="square" lIns="182880" tIns="146304" rIns="182880" bIns="146304" rtlCol="0">
            <a:spAutoFit/>
          </a:bodyPr>
          <a:lstStyle/>
          <a:p>
            <a:pPr>
              <a:lnSpc>
                <a:spcPct val="90000"/>
              </a:lnSpc>
            </a:pPr>
            <a:r>
              <a:rPr lang="en-US" sz="1600" dirty="0">
                <a:gradFill>
                  <a:gsLst>
                    <a:gs pos="0">
                      <a:srgbClr val="FFFFFF">
                        <a:lumMod val="75000"/>
                        <a:lumOff val="25000"/>
                      </a:srgbClr>
                    </a:gs>
                    <a:gs pos="80000">
                      <a:srgbClr val="FFFFFF">
                        <a:lumMod val="65000"/>
                        <a:lumOff val="35000"/>
                      </a:srgbClr>
                    </a:gs>
                  </a:gsLst>
                  <a:lin ang="16200000" scaled="0"/>
                </a:gradFill>
              </a:rPr>
              <a:t>http://bit.ly</a:t>
            </a:r>
            <a:r>
              <a:rPr lang="en-US" sz="1600" dirty="0" smtClean="0">
                <a:gradFill>
                  <a:gsLst>
                    <a:gs pos="0">
                      <a:srgbClr val="FFFFFF">
                        <a:lumMod val="75000"/>
                        <a:lumOff val="25000"/>
                      </a:srgbClr>
                    </a:gs>
                    <a:gs pos="80000">
                      <a:srgbClr val="FFFFFF">
                        <a:lumMod val="65000"/>
                        <a:lumOff val="35000"/>
                      </a:srgbClr>
                    </a:gs>
                  </a:gsLst>
                  <a:lin ang="16200000" scaled="0"/>
                </a:gradFill>
              </a:rPr>
              <a:t>/</a:t>
            </a:r>
            <a:br>
              <a:rPr lang="en-US" sz="1600" dirty="0" smtClean="0">
                <a:gradFill>
                  <a:gsLst>
                    <a:gs pos="0">
                      <a:srgbClr val="FFFFFF">
                        <a:lumMod val="75000"/>
                        <a:lumOff val="25000"/>
                      </a:srgbClr>
                    </a:gs>
                    <a:gs pos="80000">
                      <a:srgbClr val="FFFFFF">
                        <a:lumMod val="65000"/>
                        <a:lumOff val="35000"/>
                      </a:srgbClr>
                    </a:gs>
                  </a:gsLst>
                  <a:lin ang="16200000" scaled="0"/>
                </a:gradFill>
              </a:rPr>
            </a:br>
            <a:r>
              <a:rPr lang="en-US" sz="1600" dirty="0" smtClean="0">
                <a:gradFill>
                  <a:gsLst>
                    <a:gs pos="0">
                      <a:srgbClr val="FFFFFF">
                        <a:lumMod val="75000"/>
                        <a:lumOff val="25000"/>
                      </a:srgbClr>
                    </a:gs>
                    <a:gs pos="80000">
                      <a:srgbClr val="FFFFFF">
                        <a:lumMod val="65000"/>
                        <a:lumOff val="35000"/>
                      </a:srgbClr>
                    </a:gs>
                  </a:gsLst>
                  <a:lin ang="16200000" scaled="0"/>
                </a:gradFill>
              </a:rPr>
              <a:t>Azure-Cert</a:t>
            </a:r>
            <a:endParaRPr lang="en-US" sz="1600" dirty="0">
              <a:gradFill>
                <a:gsLst>
                  <a:gs pos="0">
                    <a:srgbClr val="FFFFFF">
                      <a:lumMod val="75000"/>
                      <a:lumOff val="25000"/>
                    </a:srgbClr>
                  </a:gs>
                  <a:gs pos="80000">
                    <a:srgbClr val="FFFFFF">
                      <a:lumMod val="65000"/>
                      <a:lumOff val="35000"/>
                    </a:srgbClr>
                  </a:gs>
                </a:gsLst>
                <a:lin ang="16200000" scaled="0"/>
              </a:gradFill>
            </a:endParaRPr>
          </a:p>
        </p:txBody>
      </p:sp>
      <p:sp>
        <p:nvSpPr>
          <p:cNvPr id="5" name="TextBox 4"/>
          <p:cNvSpPr txBox="1"/>
          <p:nvPr/>
        </p:nvSpPr>
        <p:spPr>
          <a:xfrm>
            <a:off x="9611402" y="4707850"/>
            <a:ext cx="2103120" cy="738664"/>
          </a:xfrm>
          <a:prstGeom prst="rect">
            <a:avLst/>
          </a:prstGeom>
          <a:noFill/>
        </p:spPr>
        <p:txBody>
          <a:bodyPr wrap="square" lIns="182880" tIns="146304" rIns="182880" bIns="146304" rtlCol="0">
            <a:spAutoFit/>
          </a:bodyPr>
          <a:lstStyle/>
          <a:p>
            <a:pPr>
              <a:lnSpc>
                <a:spcPct val="90000"/>
              </a:lnSpc>
            </a:pPr>
            <a:r>
              <a:rPr lang="en-US" sz="1600" dirty="0">
                <a:gradFill>
                  <a:gsLst>
                    <a:gs pos="0">
                      <a:srgbClr val="FFFFFF">
                        <a:lumMod val="75000"/>
                        <a:lumOff val="25000"/>
                      </a:srgbClr>
                    </a:gs>
                    <a:gs pos="80000">
                      <a:srgbClr val="FFFFFF">
                        <a:lumMod val="65000"/>
                        <a:lumOff val="35000"/>
                      </a:srgbClr>
                    </a:gs>
                  </a:gsLst>
                  <a:lin ang="16200000" scaled="0"/>
                </a:gradFill>
              </a:rPr>
              <a:t>http://bit.ly</a:t>
            </a:r>
            <a:r>
              <a:rPr lang="en-US" sz="1600" dirty="0" smtClean="0">
                <a:gradFill>
                  <a:gsLst>
                    <a:gs pos="0">
                      <a:srgbClr val="FFFFFF">
                        <a:lumMod val="75000"/>
                        <a:lumOff val="25000"/>
                      </a:srgbClr>
                    </a:gs>
                    <a:gs pos="80000">
                      <a:srgbClr val="FFFFFF">
                        <a:lumMod val="65000"/>
                        <a:lumOff val="35000"/>
                      </a:srgbClr>
                    </a:gs>
                  </a:gsLst>
                  <a:lin ang="16200000" scaled="0"/>
                </a:gradFill>
              </a:rPr>
              <a:t>/</a:t>
            </a:r>
            <a:br>
              <a:rPr lang="en-US" sz="1600" dirty="0" smtClean="0">
                <a:gradFill>
                  <a:gsLst>
                    <a:gs pos="0">
                      <a:srgbClr val="FFFFFF">
                        <a:lumMod val="75000"/>
                        <a:lumOff val="25000"/>
                      </a:srgbClr>
                    </a:gs>
                    <a:gs pos="80000">
                      <a:srgbClr val="FFFFFF">
                        <a:lumMod val="65000"/>
                        <a:lumOff val="35000"/>
                      </a:srgbClr>
                    </a:gs>
                  </a:gsLst>
                  <a:lin ang="16200000" scaled="0"/>
                </a:gradFill>
              </a:rPr>
            </a:br>
            <a:r>
              <a:rPr lang="en-US" sz="1600" dirty="0" smtClean="0">
                <a:gradFill>
                  <a:gsLst>
                    <a:gs pos="0">
                      <a:srgbClr val="FFFFFF">
                        <a:lumMod val="75000"/>
                        <a:lumOff val="25000"/>
                      </a:srgbClr>
                    </a:gs>
                    <a:gs pos="80000">
                      <a:srgbClr val="FFFFFF">
                        <a:lumMod val="65000"/>
                        <a:lumOff val="35000"/>
                      </a:srgbClr>
                    </a:gs>
                  </a:gsLst>
                  <a:lin ang="16200000" scaled="0"/>
                </a:gradFill>
              </a:rPr>
              <a:t>Azure-MVA</a:t>
            </a:r>
            <a:endParaRPr lang="en-US" sz="1600" dirty="0">
              <a:gradFill>
                <a:gsLst>
                  <a:gs pos="0">
                    <a:srgbClr val="FFFFFF">
                      <a:lumMod val="75000"/>
                      <a:lumOff val="25000"/>
                    </a:srgbClr>
                  </a:gs>
                  <a:gs pos="80000">
                    <a:srgbClr val="FFFFFF">
                      <a:lumMod val="65000"/>
                      <a:lumOff val="35000"/>
                    </a:srgbClr>
                  </a:gs>
                </a:gsLst>
                <a:lin ang="16200000" scaled="0"/>
              </a:gradFill>
            </a:endParaRPr>
          </a:p>
        </p:txBody>
      </p:sp>
      <p:sp>
        <p:nvSpPr>
          <p:cNvPr id="6" name="TextBox 5"/>
          <p:cNvSpPr txBox="1"/>
          <p:nvPr/>
        </p:nvSpPr>
        <p:spPr>
          <a:xfrm>
            <a:off x="9611402" y="3152874"/>
            <a:ext cx="2103120" cy="738664"/>
          </a:xfrm>
          <a:prstGeom prst="rect">
            <a:avLst/>
          </a:prstGeom>
          <a:noFill/>
        </p:spPr>
        <p:txBody>
          <a:bodyPr wrap="square" lIns="182880" tIns="146304" rIns="182880" bIns="146304" rtlCol="0">
            <a:spAutoFit/>
          </a:bodyPr>
          <a:lstStyle/>
          <a:p>
            <a:pPr>
              <a:lnSpc>
                <a:spcPct val="90000"/>
              </a:lnSpc>
            </a:pPr>
            <a:r>
              <a:rPr lang="en-US" sz="1600" dirty="0">
                <a:gradFill>
                  <a:gsLst>
                    <a:gs pos="0">
                      <a:srgbClr val="FFFFFF">
                        <a:lumMod val="75000"/>
                        <a:lumOff val="25000"/>
                      </a:srgbClr>
                    </a:gs>
                    <a:gs pos="80000">
                      <a:srgbClr val="FFFFFF">
                        <a:lumMod val="65000"/>
                        <a:lumOff val="35000"/>
                      </a:srgbClr>
                    </a:gs>
                  </a:gsLst>
                  <a:lin ang="16200000" scaled="0"/>
                </a:gradFill>
              </a:rPr>
              <a:t>http://bit.ly</a:t>
            </a:r>
            <a:r>
              <a:rPr lang="en-US" sz="1600" dirty="0" smtClean="0">
                <a:gradFill>
                  <a:gsLst>
                    <a:gs pos="0">
                      <a:srgbClr val="FFFFFF">
                        <a:lumMod val="75000"/>
                        <a:lumOff val="25000"/>
                      </a:srgbClr>
                    </a:gs>
                    <a:gs pos="80000">
                      <a:srgbClr val="FFFFFF">
                        <a:lumMod val="65000"/>
                        <a:lumOff val="35000"/>
                      </a:srgbClr>
                    </a:gs>
                  </a:gsLst>
                  <a:lin ang="16200000" scaled="0"/>
                </a:gradFill>
              </a:rPr>
              <a:t>/</a:t>
            </a:r>
            <a:br>
              <a:rPr lang="en-US" sz="1600" dirty="0" smtClean="0">
                <a:gradFill>
                  <a:gsLst>
                    <a:gs pos="0">
                      <a:srgbClr val="FFFFFF">
                        <a:lumMod val="75000"/>
                        <a:lumOff val="25000"/>
                      </a:srgbClr>
                    </a:gs>
                    <a:gs pos="80000">
                      <a:srgbClr val="FFFFFF">
                        <a:lumMod val="65000"/>
                        <a:lumOff val="35000"/>
                      </a:srgbClr>
                    </a:gs>
                  </a:gsLst>
                  <a:lin ang="16200000" scaled="0"/>
                </a:gradFill>
              </a:rPr>
            </a:br>
            <a:r>
              <a:rPr lang="en-US" sz="1600" dirty="0" smtClean="0">
                <a:gradFill>
                  <a:gsLst>
                    <a:gs pos="0">
                      <a:srgbClr val="FFFFFF">
                        <a:lumMod val="75000"/>
                        <a:lumOff val="25000"/>
                      </a:srgbClr>
                    </a:gs>
                    <a:gs pos="80000">
                      <a:srgbClr val="FFFFFF">
                        <a:lumMod val="65000"/>
                        <a:lumOff val="35000"/>
                      </a:srgbClr>
                    </a:gs>
                  </a:gsLst>
                  <a:lin ang="16200000" scaled="0"/>
                </a:gradFill>
              </a:rPr>
              <a:t>Azure-Train</a:t>
            </a:r>
            <a:endParaRPr lang="en-US" sz="1600" dirty="0">
              <a:gradFill>
                <a:gsLst>
                  <a:gs pos="0">
                    <a:srgbClr val="FFFFFF">
                      <a:lumMod val="75000"/>
                      <a:lumOff val="25000"/>
                    </a:srgbClr>
                  </a:gs>
                  <a:gs pos="80000">
                    <a:srgbClr val="FFFFFF">
                      <a:lumMod val="65000"/>
                      <a:lumOff val="35000"/>
                    </a:srgbClr>
                  </a:gs>
                </a:gsLst>
                <a:lin ang="16200000" scaled="0"/>
              </a:gradFill>
            </a:endParaRPr>
          </a:p>
        </p:txBody>
      </p:sp>
      <p:sp>
        <p:nvSpPr>
          <p:cNvPr id="54" name="Rectangle 53"/>
          <p:cNvSpPr/>
          <p:nvPr/>
        </p:nvSpPr>
        <p:spPr>
          <a:xfrm>
            <a:off x="274639" y="5958898"/>
            <a:ext cx="9105826" cy="738664"/>
          </a:xfrm>
          <a:prstGeom prst="rect">
            <a:avLst/>
          </a:prstGeom>
        </p:spPr>
        <p:txBody>
          <a:bodyPr wrap="none" lIns="182880" tIns="146304" rIns="182880" bIns="146304">
            <a:spAutoFit/>
          </a:bodyPr>
          <a:lstStyle/>
          <a:p>
            <a:pPr>
              <a:lnSpc>
                <a:spcPct val="90000"/>
              </a:lnSpc>
            </a:pPr>
            <a:r>
              <a:rPr lang="en-US" sz="3200" spc="-40" dirty="0">
                <a:gradFill>
                  <a:gsLst>
                    <a:gs pos="11864">
                      <a:schemeClr val="tx1"/>
                    </a:gs>
                    <a:gs pos="25424">
                      <a:schemeClr val="tx1"/>
                    </a:gs>
                  </a:gsLst>
                  <a:lin ang="5400000" scaled="0"/>
                </a:gradFill>
                <a:latin typeface="+mj-lt"/>
              </a:rPr>
              <a:t>Get </a:t>
            </a:r>
            <a:r>
              <a:rPr lang="en-US" sz="3200" spc="-40" dirty="0" smtClean="0">
                <a:gradFill>
                  <a:gsLst>
                    <a:gs pos="11864">
                      <a:schemeClr val="tx1"/>
                    </a:gs>
                    <a:gs pos="25424">
                      <a:schemeClr val="tx1"/>
                    </a:gs>
                  </a:gsLst>
                  <a:lin ang="5400000" scaled="0"/>
                </a:gradFill>
                <a:latin typeface="+mj-lt"/>
              </a:rPr>
              <a:t>certified for </a:t>
            </a:r>
            <a:r>
              <a:rPr lang="en-US" sz="3200" spc="-40" dirty="0">
                <a:gradFill>
                  <a:gsLst>
                    <a:gs pos="11864">
                      <a:schemeClr val="tx1"/>
                    </a:gs>
                    <a:gs pos="25424">
                      <a:schemeClr val="tx1"/>
                    </a:gs>
                  </a:gsLst>
                  <a:lin ang="5400000" scaled="0"/>
                </a:gradFill>
                <a:latin typeface="+mj-lt"/>
              </a:rPr>
              <a:t>1/2 the price at TechEd Europe 2014!</a:t>
            </a:r>
          </a:p>
        </p:txBody>
      </p:sp>
      <p:sp>
        <p:nvSpPr>
          <p:cNvPr id="57" name="Rectangle 56"/>
          <p:cNvSpPr/>
          <p:nvPr/>
        </p:nvSpPr>
        <p:spPr>
          <a:xfrm>
            <a:off x="9611402" y="5958898"/>
            <a:ext cx="1865704" cy="738664"/>
          </a:xfrm>
          <a:prstGeom prst="rect">
            <a:avLst/>
          </a:prstGeom>
        </p:spPr>
        <p:txBody>
          <a:bodyPr wrap="none" lIns="182880" tIns="146304" rIns="182880" bIns="146304">
            <a:spAutoFit/>
          </a:bodyPr>
          <a:lstStyle/>
          <a:p>
            <a:pPr>
              <a:lnSpc>
                <a:spcPct val="90000"/>
              </a:lnSpc>
            </a:pPr>
            <a:r>
              <a:rPr lang="en-US" sz="1600" dirty="0">
                <a:gradFill>
                  <a:gsLst>
                    <a:gs pos="0">
                      <a:srgbClr val="FFFFFF">
                        <a:lumMod val="75000"/>
                        <a:lumOff val="25000"/>
                      </a:srgbClr>
                    </a:gs>
                    <a:gs pos="80000">
                      <a:srgbClr val="FFFFFF">
                        <a:lumMod val="65000"/>
                        <a:lumOff val="35000"/>
                      </a:srgbClr>
                    </a:gs>
                  </a:gsLst>
                  <a:lin ang="16200000" scaled="0"/>
                </a:gradFill>
              </a:rPr>
              <a:t>http://bit.ly</a:t>
            </a:r>
            <a:r>
              <a:rPr lang="en-US" sz="1600" dirty="0" smtClean="0">
                <a:gradFill>
                  <a:gsLst>
                    <a:gs pos="0">
                      <a:srgbClr val="FFFFFF">
                        <a:lumMod val="75000"/>
                        <a:lumOff val="25000"/>
                      </a:srgbClr>
                    </a:gs>
                    <a:gs pos="80000">
                      <a:srgbClr val="FFFFFF">
                        <a:lumMod val="65000"/>
                        <a:lumOff val="35000"/>
                      </a:srgbClr>
                    </a:gs>
                  </a:gsLst>
                  <a:lin ang="16200000" scaled="0"/>
                </a:gradFill>
              </a:rPr>
              <a:t>/</a:t>
            </a:r>
            <a:br>
              <a:rPr lang="en-US" sz="1600" dirty="0" smtClean="0">
                <a:gradFill>
                  <a:gsLst>
                    <a:gs pos="0">
                      <a:srgbClr val="FFFFFF">
                        <a:lumMod val="75000"/>
                        <a:lumOff val="25000"/>
                      </a:srgbClr>
                    </a:gs>
                    <a:gs pos="80000">
                      <a:srgbClr val="FFFFFF">
                        <a:lumMod val="65000"/>
                        <a:lumOff val="35000"/>
                      </a:srgbClr>
                    </a:gs>
                  </a:gsLst>
                  <a:lin ang="16200000" scaled="0"/>
                </a:gradFill>
              </a:rPr>
            </a:br>
            <a:r>
              <a:rPr lang="en-US" sz="1600" dirty="0" smtClean="0">
                <a:gradFill>
                  <a:gsLst>
                    <a:gs pos="0">
                      <a:srgbClr val="FFFFFF">
                        <a:lumMod val="75000"/>
                        <a:lumOff val="25000"/>
                      </a:srgbClr>
                    </a:gs>
                    <a:gs pos="80000">
                      <a:srgbClr val="FFFFFF">
                        <a:lumMod val="65000"/>
                        <a:lumOff val="35000"/>
                      </a:srgbClr>
                    </a:gs>
                  </a:gsLst>
                  <a:lin ang="16200000" scaled="0"/>
                </a:gradFill>
              </a:rPr>
              <a:t>TechEd-</a:t>
            </a:r>
            <a:r>
              <a:rPr lang="en-US" sz="1600" dirty="0" err="1" smtClean="0">
                <a:gradFill>
                  <a:gsLst>
                    <a:gs pos="0">
                      <a:srgbClr val="FFFFFF">
                        <a:lumMod val="75000"/>
                        <a:lumOff val="25000"/>
                      </a:srgbClr>
                    </a:gs>
                    <a:gs pos="80000">
                      <a:srgbClr val="FFFFFF">
                        <a:lumMod val="65000"/>
                        <a:lumOff val="35000"/>
                      </a:srgbClr>
                    </a:gs>
                  </a:gsLst>
                  <a:lin ang="16200000" scaled="0"/>
                </a:gradFill>
              </a:rPr>
              <a:t>CertDeal</a:t>
            </a:r>
            <a:endParaRPr lang="en-US" sz="1600" dirty="0">
              <a:gradFill>
                <a:gsLst>
                  <a:gs pos="0">
                    <a:srgbClr val="FFFFFF">
                      <a:lumMod val="75000"/>
                      <a:lumOff val="25000"/>
                    </a:srgbClr>
                  </a:gs>
                  <a:gs pos="80000">
                    <a:srgbClr val="FFFFFF">
                      <a:lumMod val="65000"/>
                      <a:lumOff val="35000"/>
                    </a:srgbClr>
                  </a:gs>
                </a:gsLst>
                <a:lin ang="16200000" scaled="0"/>
              </a:gradFill>
            </a:endParaRPr>
          </a:p>
        </p:txBody>
      </p:sp>
      <p:sp>
        <p:nvSpPr>
          <p:cNvPr id="12" name="Freeform 5"/>
          <p:cNvSpPr>
            <a:spLocks noChangeAspect="1" noEditPoints="1"/>
          </p:cNvSpPr>
          <p:nvPr/>
        </p:nvSpPr>
        <p:spPr bwMode="auto">
          <a:xfrm>
            <a:off x="3423211" y="2891163"/>
            <a:ext cx="331756" cy="267723"/>
          </a:xfrm>
          <a:custGeom>
            <a:avLst/>
            <a:gdLst>
              <a:gd name="T0" fmla="*/ 470 w 530"/>
              <a:gd name="T1" fmla="*/ 125 h 427"/>
              <a:gd name="T2" fmla="*/ 60 w 530"/>
              <a:gd name="T3" fmla="*/ 125 h 427"/>
              <a:gd name="T4" fmla="*/ 60 w 530"/>
              <a:gd name="T5" fmla="*/ 368 h 427"/>
              <a:gd name="T6" fmla="*/ 60 w 530"/>
              <a:gd name="T7" fmla="*/ 374 h 427"/>
              <a:gd name="T8" fmla="*/ 463 w 530"/>
              <a:gd name="T9" fmla="*/ 374 h 427"/>
              <a:gd name="T10" fmla="*/ 470 w 530"/>
              <a:gd name="T11" fmla="*/ 368 h 427"/>
              <a:gd name="T12" fmla="*/ 470 w 530"/>
              <a:gd name="T13" fmla="*/ 125 h 427"/>
              <a:gd name="T14" fmla="*/ 470 w 530"/>
              <a:gd name="T15" fmla="*/ 125 h 427"/>
              <a:gd name="T16" fmla="*/ 503 w 530"/>
              <a:gd name="T17" fmla="*/ 0 h 427"/>
              <a:gd name="T18" fmla="*/ 530 w 530"/>
              <a:gd name="T19" fmla="*/ 27 h 427"/>
              <a:gd name="T20" fmla="*/ 530 w 530"/>
              <a:gd name="T21" fmla="*/ 407 h 427"/>
              <a:gd name="T22" fmla="*/ 503 w 530"/>
              <a:gd name="T23" fmla="*/ 427 h 427"/>
              <a:gd name="T24" fmla="*/ 27 w 530"/>
              <a:gd name="T25" fmla="*/ 427 h 427"/>
              <a:gd name="T26" fmla="*/ 0 w 530"/>
              <a:gd name="T27" fmla="*/ 407 h 427"/>
              <a:gd name="T28" fmla="*/ 0 w 530"/>
              <a:gd name="T29" fmla="*/ 27 h 427"/>
              <a:gd name="T30" fmla="*/ 27 w 530"/>
              <a:gd name="T31" fmla="*/ 0 h 427"/>
              <a:gd name="T32" fmla="*/ 503 w 530"/>
              <a:gd name="T3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0" h="427">
                <a:moveTo>
                  <a:pt x="470" y="125"/>
                </a:moveTo>
                <a:cubicBezTo>
                  <a:pt x="60" y="125"/>
                  <a:pt x="60" y="125"/>
                  <a:pt x="60" y="125"/>
                </a:cubicBezTo>
                <a:cubicBezTo>
                  <a:pt x="60" y="368"/>
                  <a:pt x="60" y="368"/>
                  <a:pt x="60" y="368"/>
                </a:cubicBezTo>
                <a:cubicBezTo>
                  <a:pt x="60" y="374"/>
                  <a:pt x="60" y="374"/>
                  <a:pt x="60" y="374"/>
                </a:cubicBezTo>
                <a:cubicBezTo>
                  <a:pt x="463" y="374"/>
                  <a:pt x="463" y="374"/>
                  <a:pt x="463" y="374"/>
                </a:cubicBezTo>
                <a:cubicBezTo>
                  <a:pt x="470" y="374"/>
                  <a:pt x="470" y="374"/>
                  <a:pt x="470" y="368"/>
                </a:cubicBezTo>
                <a:cubicBezTo>
                  <a:pt x="470" y="125"/>
                  <a:pt x="470" y="125"/>
                  <a:pt x="470" y="125"/>
                </a:cubicBezTo>
                <a:cubicBezTo>
                  <a:pt x="470" y="125"/>
                  <a:pt x="470" y="125"/>
                  <a:pt x="470" y="125"/>
                </a:cubicBezTo>
                <a:close/>
                <a:moveTo>
                  <a:pt x="503" y="0"/>
                </a:moveTo>
                <a:cubicBezTo>
                  <a:pt x="516" y="0"/>
                  <a:pt x="530" y="7"/>
                  <a:pt x="530" y="27"/>
                </a:cubicBezTo>
                <a:cubicBezTo>
                  <a:pt x="530" y="407"/>
                  <a:pt x="530" y="407"/>
                  <a:pt x="530" y="407"/>
                </a:cubicBezTo>
                <a:cubicBezTo>
                  <a:pt x="530" y="420"/>
                  <a:pt x="516" y="427"/>
                  <a:pt x="503" y="427"/>
                </a:cubicBezTo>
                <a:cubicBezTo>
                  <a:pt x="27" y="427"/>
                  <a:pt x="27" y="427"/>
                  <a:pt x="27" y="427"/>
                </a:cubicBezTo>
                <a:cubicBezTo>
                  <a:pt x="14" y="427"/>
                  <a:pt x="0" y="420"/>
                  <a:pt x="0" y="407"/>
                </a:cubicBezTo>
                <a:cubicBezTo>
                  <a:pt x="0" y="27"/>
                  <a:pt x="0" y="27"/>
                  <a:pt x="0" y="27"/>
                </a:cubicBezTo>
                <a:cubicBezTo>
                  <a:pt x="0" y="7"/>
                  <a:pt x="14" y="0"/>
                  <a:pt x="27" y="0"/>
                </a:cubicBezTo>
                <a:cubicBezTo>
                  <a:pt x="503" y="0"/>
                  <a:pt x="503" y="0"/>
                  <a:pt x="50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27432" numCol="1" anchor="b" anchorCtr="0" compatLnSpc="1">
            <a:prstTxWarp prst="textNoShape">
              <a:avLst/>
            </a:prstTxWarp>
          </a:bodyPr>
          <a:lstStyle/>
          <a:p>
            <a:pPr algn="ctr"/>
            <a:r>
              <a:rPr lang="en-US" sz="1100" b="1" dirty="0" smtClean="0">
                <a:gradFill>
                  <a:gsLst>
                    <a:gs pos="0">
                      <a:srgbClr val="FFFFFF">
                        <a:lumMod val="75000"/>
                        <a:lumOff val="25000"/>
                      </a:srgbClr>
                    </a:gs>
                    <a:gs pos="80000">
                      <a:srgbClr val="FFFFFF">
                        <a:lumMod val="65000"/>
                        <a:lumOff val="35000"/>
                      </a:srgbClr>
                    </a:gs>
                  </a:gsLst>
                  <a:lin ang="16200000" scaled="0"/>
                </a:gradFill>
              </a:rPr>
              <a:t>2</a:t>
            </a:r>
            <a:endParaRPr lang="en-US" sz="1100" b="1" dirty="0">
              <a:gradFill>
                <a:gsLst>
                  <a:gs pos="0">
                    <a:srgbClr val="FFFFFF">
                      <a:lumMod val="75000"/>
                      <a:lumOff val="25000"/>
                    </a:srgbClr>
                  </a:gs>
                  <a:gs pos="80000">
                    <a:srgbClr val="FFFFFF">
                      <a:lumMod val="65000"/>
                      <a:lumOff val="35000"/>
                    </a:srgbClr>
                  </a:gs>
                </a:gsLst>
                <a:lin ang="16200000" scaled="0"/>
              </a:gradFill>
            </a:endParaRPr>
          </a:p>
        </p:txBody>
      </p:sp>
      <p:sp>
        <p:nvSpPr>
          <p:cNvPr id="64" name="Freeform 5"/>
          <p:cNvSpPr>
            <a:spLocks noChangeAspect="1" noEditPoints="1"/>
          </p:cNvSpPr>
          <p:nvPr/>
        </p:nvSpPr>
        <p:spPr bwMode="auto">
          <a:xfrm>
            <a:off x="5254835" y="2891163"/>
            <a:ext cx="331756" cy="267723"/>
          </a:xfrm>
          <a:custGeom>
            <a:avLst/>
            <a:gdLst>
              <a:gd name="T0" fmla="*/ 470 w 530"/>
              <a:gd name="T1" fmla="*/ 125 h 427"/>
              <a:gd name="T2" fmla="*/ 60 w 530"/>
              <a:gd name="T3" fmla="*/ 125 h 427"/>
              <a:gd name="T4" fmla="*/ 60 w 530"/>
              <a:gd name="T5" fmla="*/ 368 h 427"/>
              <a:gd name="T6" fmla="*/ 60 w 530"/>
              <a:gd name="T7" fmla="*/ 374 h 427"/>
              <a:gd name="T8" fmla="*/ 463 w 530"/>
              <a:gd name="T9" fmla="*/ 374 h 427"/>
              <a:gd name="T10" fmla="*/ 470 w 530"/>
              <a:gd name="T11" fmla="*/ 368 h 427"/>
              <a:gd name="T12" fmla="*/ 470 w 530"/>
              <a:gd name="T13" fmla="*/ 125 h 427"/>
              <a:gd name="T14" fmla="*/ 470 w 530"/>
              <a:gd name="T15" fmla="*/ 125 h 427"/>
              <a:gd name="T16" fmla="*/ 503 w 530"/>
              <a:gd name="T17" fmla="*/ 0 h 427"/>
              <a:gd name="T18" fmla="*/ 530 w 530"/>
              <a:gd name="T19" fmla="*/ 27 h 427"/>
              <a:gd name="T20" fmla="*/ 530 w 530"/>
              <a:gd name="T21" fmla="*/ 407 h 427"/>
              <a:gd name="T22" fmla="*/ 503 w 530"/>
              <a:gd name="T23" fmla="*/ 427 h 427"/>
              <a:gd name="T24" fmla="*/ 27 w 530"/>
              <a:gd name="T25" fmla="*/ 427 h 427"/>
              <a:gd name="T26" fmla="*/ 0 w 530"/>
              <a:gd name="T27" fmla="*/ 407 h 427"/>
              <a:gd name="T28" fmla="*/ 0 w 530"/>
              <a:gd name="T29" fmla="*/ 27 h 427"/>
              <a:gd name="T30" fmla="*/ 27 w 530"/>
              <a:gd name="T31" fmla="*/ 0 h 427"/>
              <a:gd name="T32" fmla="*/ 503 w 530"/>
              <a:gd name="T3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0" h="427">
                <a:moveTo>
                  <a:pt x="470" y="125"/>
                </a:moveTo>
                <a:cubicBezTo>
                  <a:pt x="60" y="125"/>
                  <a:pt x="60" y="125"/>
                  <a:pt x="60" y="125"/>
                </a:cubicBezTo>
                <a:cubicBezTo>
                  <a:pt x="60" y="368"/>
                  <a:pt x="60" y="368"/>
                  <a:pt x="60" y="368"/>
                </a:cubicBezTo>
                <a:cubicBezTo>
                  <a:pt x="60" y="374"/>
                  <a:pt x="60" y="374"/>
                  <a:pt x="60" y="374"/>
                </a:cubicBezTo>
                <a:cubicBezTo>
                  <a:pt x="463" y="374"/>
                  <a:pt x="463" y="374"/>
                  <a:pt x="463" y="374"/>
                </a:cubicBezTo>
                <a:cubicBezTo>
                  <a:pt x="470" y="374"/>
                  <a:pt x="470" y="374"/>
                  <a:pt x="470" y="368"/>
                </a:cubicBezTo>
                <a:cubicBezTo>
                  <a:pt x="470" y="125"/>
                  <a:pt x="470" y="125"/>
                  <a:pt x="470" y="125"/>
                </a:cubicBezTo>
                <a:cubicBezTo>
                  <a:pt x="470" y="125"/>
                  <a:pt x="470" y="125"/>
                  <a:pt x="470" y="125"/>
                </a:cubicBezTo>
                <a:close/>
                <a:moveTo>
                  <a:pt x="503" y="0"/>
                </a:moveTo>
                <a:cubicBezTo>
                  <a:pt x="516" y="0"/>
                  <a:pt x="530" y="7"/>
                  <a:pt x="530" y="27"/>
                </a:cubicBezTo>
                <a:cubicBezTo>
                  <a:pt x="530" y="407"/>
                  <a:pt x="530" y="407"/>
                  <a:pt x="530" y="407"/>
                </a:cubicBezTo>
                <a:cubicBezTo>
                  <a:pt x="530" y="420"/>
                  <a:pt x="516" y="427"/>
                  <a:pt x="503" y="427"/>
                </a:cubicBezTo>
                <a:cubicBezTo>
                  <a:pt x="27" y="427"/>
                  <a:pt x="27" y="427"/>
                  <a:pt x="27" y="427"/>
                </a:cubicBezTo>
                <a:cubicBezTo>
                  <a:pt x="14" y="427"/>
                  <a:pt x="0" y="420"/>
                  <a:pt x="0" y="407"/>
                </a:cubicBezTo>
                <a:cubicBezTo>
                  <a:pt x="0" y="27"/>
                  <a:pt x="0" y="27"/>
                  <a:pt x="0" y="27"/>
                </a:cubicBezTo>
                <a:cubicBezTo>
                  <a:pt x="0" y="7"/>
                  <a:pt x="14" y="0"/>
                  <a:pt x="27" y="0"/>
                </a:cubicBezTo>
                <a:cubicBezTo>
                  <a:pt x="503" y="0"/>
                  <a:pt x="503" y="0"/>
                  <a:pt x="50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27432" numCol="1" anchor="b" anchorCtr="0" compatLnSpc="1">
            <a:prstTxWarp prst="textNoShape">
              <a:avLst/>
            </a:prstTxWarp>
          </a:bodyPr>
          <a:lstStyle/>
          <a:p>
            <a:pPr algn="ctr"/>
            <a:r>
              <a:rPr lang="en-US" sz="1100" b="1" dirty="0" smtClean="0">
                <a:gradFill>
                  <a:gsLst>
                    <a:gs pos="0">
                      <a:srgbClr val="FFFFFF">
                        <a:lumMod val="75000"/>
                        <a:lumOff val="25000"/>
                      </a:srgbClr>
                    </a:gs>
                    <a:gs pos="80000">
                      <a:srgbClr val="FFFFFF">
                        <a:lumMod val="65000"/>
                        <a:lumOff val="35000"/>
                      </a:srgbClr>
                    </a:gs>
                  </a:gsLst>
                  <a:lin ang="16200000" scaled="0"/>
                </a:gradFill>
              </a:rPr>
              <a:t>5</a:t>
            </a:r>
            <a:endParaRPr lang="en-US" sz="1100" b="1" dirty="0">
              <a:gradFill>
                <a:gsLst>
                  <a:gs pos="0">
                    <a:srgbClr val="FFFFFF">
                      <a:lumMod val="75000"/>
                      <a:lumOff val="25000"/>
                    </a:srgbClr>
                  </a:gs>
                  <a:gs pos="80000">
                    <a:srgbClr val="FFFFFF">
                      <a:lumMod val="65000"/>
                      <a:lumOff val="35000"/>
                    </a:srgbClr>
                  </a:gs>
                </a:gsLst>
                <a:lin ang="16200000" scaled="0"/>
              </a:gradFill>
            </a:endParaRPr>
          </a:p>
        </p:txBody>
      </p:sp>
      <p:sp>
        <p:nvSpPr>
          <p:cNvPr id="73" name="Freeform 5"/>
          <p:cNvSpPr>
            <a:spLocks noChangeAspect="1" noEditPoints="1"/>
          </p:cNvSpPr>
          <p:nvPr/>
        </p:nvSpPr>
        <p:spPr bwMode="auto">
          <a:xfrm>
            <a:off x="7086459" y="2891163"/>
            <a:ext cx="331756" cy="267723"/>
          </a:xfrm>
          <a:custGeom>
            <a:avLst/>
            <a:gdLst>
              <a:gd name="T0" fmla="*/ 470 w 530"/>
              <a:gd name="T1" fmla="*/ 125 h 427"/>
              <a:gd name="T2" fmla="*/ 60 w 530"/>
              <a:gd name="T3" fmla="*/ 125 h 427"/>
              <a:gd name="T4" fmla="*/ 60 w 530"/>
              <a:gd name="T5" fmla="*/ 368 h 427"/>
              <a:gd name="T6" fmla="*/ 60 w 530"/>
              <a:gd name="T7" fmla="*/ 374 h 427"/>
              <a:gd name="T8" fmla="*/ 463 w 530"/>
              <a:gd name="T9" fmla="*/ 374 h 427"/>
              <a:gd name="T10" fmla="*/ 470 w 530"/>
              <a:gd name="T11" fmla="*/ 368 h 427"/>
              <a:gd name="T12" fmla="*/ 470 w 530"/>
              <a:gd name="T13" fmla="*/ 125 h 427"/>
              <a:gd name="T14" fmla="*/ 470 w 530"/>
              <a:gd name="T15" fmla="*/ 125 h 427"/>
              <a:gd name="T16" fmla="*/ 503 w 530"/>
              <a:gd name="T17" fmla="*/ 0 h 427"/>
              <a:gd name="T18" fmla="*/ 530 w 530"/>
              <a:gd name="T19" fmla="*/ 27 h 427"/>
              <a:gd name="T20" fmla="*/ 530 w 530"/>
              <a:gd name="T21" fmla="*/ 407 h 427"/>
              <a:gd name="T22" fmla="*/ 503 w 530"/>
              <a:gd name="T23" fmla="*/ 427 h 427"/>
              <a:gd name="T24" fmla="*/ 27 w 530"/>
              <a:gd name="T25" fmla="*/ 427 h 427"/>
              <a:gd name="T26" fmla="*/ 0 w 530"/>
              <a:gd name="T27" fmla="*/ 407 h 427"/>
              <a:gd name="T28" fmla="*/ 0 w 530"/>
              <a:gd name="T29" fmla="*/ 27 h 427"/>
              <a:gd name="T30" fmla="*/ 27 w 530"/>
              <a:gd name="T31" fmla="*/ 0 h 427"/>
              <a:gd name="T32" fmla="*/ 503 w 530"/>
              <a:gd name="T3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0" h="427">
                <a:moveTo>
                  <a:pt x="470" y="125"/>
                </a:moveTo>
                <a:cubicBezTo>
                  <a:pt x="60" y="125"/>
                  <a:pt x="60" y="125"/>
                  <a:pt x="60" y="125"/>
                </a:cubicBezTo>
                <a:cubicBezTo>
                  <a:pt x="60" y="368"/>
                  <a:pt x="60" y="368"/>
                  <a:pt x="60" y="368"/>
                </a:cubicBezTo>
                <a:cubicBezTo>
                  <a:pt x="60" y="374"/>
                  <a:pt x="60" y="374"/>
                  <a:pt x="60" y="374"/>
                </a:cubicBezTo>
                <a:cubicBezTo>
                  <a:pt x="463" y="374"/>
                  <a:pt x="463" y="374"/>
                  <a:pt x="463" y="374"/>
                </a:cubicBezTo>
                <a:cubicBezTo>
                  <a:pt x="470" y="374"/>
                  <a:pt x="470" y="374"/>
                  <a:pt x="470" y="368"/>
                </a:cubicBezTo>
                <a:cubicBezTo>
                  <a:pt x="470" y="125"/>
                  <a:pt x="470" y="125"/>
                  <a:pt x="470" y="125"/>
                </a:cubicBezTo>
                <a:cubicBezTo>
                  <a:pt x="470" y="125"/>
                  <a:pt x="470" y="125"/>
                  <a:pt x="470" y="125"/>
                </a:cubicBezTo>
                <a:close/>
                <a:moveTo>
                  <a:pt x="503" y="0"/>
                </a:moveTo>
                <a:cubicBezTo>
                  <a:pt x="516" y="0"/>
                  <a:pt x="530" y="7"/>
                  <a:pt x="530" y="27"/>
                </a:cubicBezTo>
                <a:cubicBezTo>
                  <a:pt x="530" y="407"/>
                  <a:pt x="530" y="407"/>
                  <a:pt x="530" y="407"/>
                </a:cubicBezTo>
                <a:cubicBezTo>
                  <a:pt x="530" y="420"/>
                  <a:pt x="516" y="427"/>
                  <a:pt x="503" y="427"/>
                </a:cubicBezTo>
                <a:cubicBezTo>
                  <a:pt x="27" y="427"/>
                  <a:pt x="27" y="427"/>
                  <a:pt x="27" y="427"/>
                </a:cubicBezTo>
                <a:cubicBezTo>
                  <a:pt x="14" y="427"/>
                  <a:pt x="0" y="420"/>
                  <a:pt x="0" y="407"/>
                </a:cubicBezTo>
                <a:cubicBezTo>
                  <a:pt x="0" y="27"/>
                  <a:pt x="0" y="27"/>
                  <a:pt x="0" y="27"/>
                </a:cubicBezTo>
                <a:cubicBezTo>
                  <a:pt x="0" y="7"/>
                  <a:pt x="14" y="0"/>
                  <a:pt x="27" y="0"/>
                </a:cubicBezTo>
                <a:cubicBezTo>
                  <a:pt x="503" y="0"/>
                  <a:pt x="503" y="0"/>
                  <a:pt x="50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27432" numCol="1" anchor="b" anchorCtr="0" compatLnSpc="1">
            <a:prstTxWarp prst="textNoShape">
              <a:avLst/>
            </a:prstTxWarp>
          </a:bodyPr>
          <a:lstStyle/>
          <a:p>
            <a:pPr algn="ctr"/>
            <a:r>
              <a:rPr lang="en-US" sz="1100" b="1" dirty="0" smtClean="0">
                <a:gradFill>
                  <a:gsLst>
                    <a:gs pos="0">
                      <a:srgbClr val="FFFFFF">
                        <a:lumMod val="75000"/>
                        <a:lumOff val="25000"/>
                      </a:srgbClr>
                    </a:gs>
                    <a:gs pos="80000">
                      <a:srgbClr val="FFFFFF">
                        <a:lumMod val="65000"/>
                        <a:lumOff val="35000"/>
                      </a:srgbClr>
                    </a:gs>
                  </a:gsLst>
                  <a:lin ang="16200000" scaled="0"/>
                </a:gradFill>
              </a:rPr>
              <a:t>5</a:t>
            </a:r>
            <a:endParaRPr lang="en-US" sz="1100" b="1" dirty="0">
              <a:gradFill>
                <a:gsLst>
                  <a:gs pos="0">
                    <a:srgbClr val="FFFFFF">
                      <a:lumMod val="75000"/>
                      <a:lumOff val="25000"/>
                    </a:srgbClr>
                  </a:gs>
                  <a:gs pos="80000">
                    <a:srgbClr val="FFFFFF">
                      <a:lumMod val="65000"/>
                      <a:lumOff val="35000"/>
                    </a:srgbClr>
                  </a:gs>
                </a:gsLst>
                <a:lin ang="16200000" scaled="0"/>
              </a:gradFill>
            </a:endParaRPr>
          </a:p>
        </p:txBody>
      </p:sp>
      <p:sp>
        <p:nvSpPr>
          <p:cNvPr id="74" name="TextBox 73"/>
          <p:cNvSpPr txBox="1"/>
          <p:nvPr/>
        </p:nvSpPr>
        <p:spPr>
          <a:xfrm>
            <a:off x="3937887" y="2767826"/>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MOC</a:t>
            </a:r>
          </a:p>
          <a:p>
            <a:pPr defTabSz="932358">
              <a:lnSpc>
                <a:spcPct val="90000"/>
              </a:lnSpc>
            </a:pPr>
            <a:r>
              <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20532</a:t>
            </a:r>
          </a:p>
        </p:txBody>
      </p:sp>
      <p:sp>
        <p:nvSpPr>
          <p:cNvPr id="75" name="TextBox 74"/>
          <p:cNvSpPr txBox="1"/>
          <p:nvPr/>
        </p:nvSpPr>
        <p:spPr>
          <a:xfrm>
            <a:off x="5769511" y="2767826"/>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MOC</a:t>
            </a:r>
          </a:p>
          <a:p>
            <a:pPr defTabSz="932358">
              <a:lnSpc>
                <a:spcPct val="90000"/>
              </a:lnSpc>
            </a:pPr>
            <a:r>
              <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20533</a:t>
            </a:r>
          </a:p>
        </p:txBody>
      </p:sp>
      <p:sp>
        <p:nvSpPr>
          <p:cNvPr id="76" name="TextBox 75"/>
          <p:cNvSpPr txBox="1"/>
          <p:nvPr/>
        </p:nvSpPr>
        <p:spPr>
          <a:xfrm>
            <a:off x="3937887" y="1212850"/>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smtClean="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EXAM</a:t>
            </a:r>
            <a:endPar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endParaRPr>
          </a:p>
          <a:p>
            <a:pPr defTabSz="932358">
              <a:lnSpc>
                <a:spcPct val="90000"/>
              </a:lnSpc>
            </a:pPr>
            <a:r>
              <a:rPr lang="en-US" sz="3600" spc="-150" dirty="0" smtClean="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532</a:t>
            </a:r>
            <a:endPar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endParaRPr>
          </a:p>
        </p:txBody>
      </p:sp>
      <p:sp>
        <p:nvSpPr>
          <p:cNvPr id="78" name="TextBox 77"/>
          <p:cNvSpPr txBox="1"/>
          <p:nvPr/>
        </p:nvSpPr>
        <p:spPr>
          <a:xfrm>
            <a:off x="5769511" y="1212850"/>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smtClean="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EXAM</a:t>
            </a:r>
            <a:endPar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endParaRPr>
          </a:p>
          <a:p>
            <a:pPr defTabSz="932358">
              <a:lnSpc>
                <a:spcPct val="90000"/>
              </a:lnSpc>
            </a:pPr>
            <a:r>
              <a:rPr lang="en-US" sz="3600" spc="-150" dirty="0" smtClean="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533</a:t>
            </a:r>
            <a:endPar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endParaRPr>
          </a:p>
        </p:txBody>
      </p:sp>
      <p:sp>
        <p:nvSpPr>
          <p:cNvPr id="80" name="TextBox 79"/>
          <p:cNvSpPr txBox="1"/>
          <p:nvPr/>
        </p:nvSpPr>
        <p:spPr>
          <a:xfrm>
            <a:off x="7601134" y="1212850"/>
            <a:ext cx="1626600" cy="1015663"/>
          </a:xfrm>
          <a:prstGeom prst="rect">
            <a:avLst/>
          </a:prstGeom>
          <a:noFill/>
        </p:spPr>
        <p:txBody>
          <a:bodyPr wrap="square" lIns="182880" tIns="146304" rIns="182880" bIns="146304" rtlCol="0">
            <a:spAutoFit/>
          </a:bodyPr>
          <a:lstStyle/>
          <a:p>
            <a:pPr defTabSz="932358">
              <a:lnSpc>
                <a:spcPct val="90000"/>
              </a:lnSpc>
            </a:pPr>
            <a:r>
              <a:rPr lang="en-US" sz="1600" b="1" dirty="0" smtClean="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EXAM</a:t>
            </a:r>
            <a:endPar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endParaRPr>
          </a:p>
          <a:p>
            <a:pPr defTabSz="932358">
              <a:lnSpc>
                <a:spcPct val="90000"/>
              </a:lnSpc>
            </a:pPr>
            <a:r>
              <a:rPr lang="en-US" sz="3600" spc="-150" dirty="0" smtClean="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rPr>
              <a:t>534</a:t>
            </a:r>
            <a:endParaRPr lang="en-US" sz="3600" spc="-150" dirty="0">
              <a:gradFill>
                <a:gsLst>
                  <a:gs pos="0">
                    <a:srgbClr val="FFFFFF">
                      <a:lumMod val="75000"/>
                      <a:lumOff val="25000"/>
                    </a:srgbClr>
                  </a:gs>
                  <a:gs pos="80000">
                    <a:srgbClr val="FFFFFF">
                      <a:lumMod val="65000"/>
                      <a:lumOff val="35000"/>
                    </a:srgbClr>
                  </a:gs>
                </a:gsLst>
                <a:lin ang="16200000" scaled="0"/>
              </a:gradFill>
              <a:latin typeface="+mj-lt"/>
              <a:ea typeface="Segoe UI" pitchFamily="34" charset="0"/>
              <a:cs typeface="Segoe UI" pitchFamily="34" charset="0"/>
            </a:endParaRPr>
          </a:p>
        </p:txBody>
      </p:sp>
      <p:sp>
        <p:nvSpPr>
          <p:cNvPr id="81" name="TextBox 80"/>
          <p:cNvSpPr txBox="1"/>
          <p:nvPr/>
        </p:nvSpPr>
        <p:spPr>
          <a:xfrm>
            <a:off x="2106263" y="4322802"/>
            <a:ext cx="1437037" cy="517065"/>
          </a:xfrm>
          <a:prstGeom prst="rect">
            <a:avLst/>
          </a:prstGeom>
          <a:noFill/>
        </p:spPr>
        <p:txBody>
          <a:bodyPr wrap="square" lIns="182880" tIns="146304" rIns="182880" bIns="146304" rtlCol="0">
            <a:spAutoFit/>
          </a:bodyPr>
          <a:lstStyle/>
          <a:p>
            <a:pPr defTabSz="932358">
              <a:lnSpc>
                <a:spcPct val="90000"/>
              </a:lnSpc>
            </a:pPr>
            <a:r>
              <a:rPr lang="en-US" sz="1600" b="1" dirty="0" smtClean="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MVA</a:t>
            </a:r>
            <a:endPar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endParaRPr>
          </a:p>
        </p:txBody>
      </p:sp>
      <p:sp>
        <p:nvSpPr>
          <p:cNvPr id="87" name="TextBox 86"/>
          <p:cNvSpPr txBox="1"/>
          <p:nvPr/>
        </p:nvSpPr>
        <p:spPr>
          <a:xfrm>
            <a:off x="5769511" y="4322802"/>
            <a:ext cx="1626600" cy="517065"/>
          </a:xfrm>
          <a:prstGeom prst="rect">
            <a:avLst/>
          </a:prstGeom>
          <a:noFill/>
        </p:spPr>
        <p:txBody>
          <a:bodyPr wrap="square" lIns="182880" tIns="146304" rIns="182880" bIns="146304" rtlCol="0">
            <a:spAutoFit/>
          </a:bodyPr>
          <a:lstStyle/>
          <a:p>
            <a:pPr defTabSz="932358">
              <a:lnSpc>
                <a:spcPct val="90000"/>
              </a:lnSpc>
            </a:pPr>
            <a:r>
              <a:rPr lang="en-US" sz="1600" b="1" dirty="0" smtClean="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rPr>
              <a:t>MVA</a:t>
            </a:r>
            <a:endParaRPr lang="en-US" sz="1600" b="1" dirty="0">
              <a:gradFill>
                <a:gsLst>
                  <a:gs pos="0">
                    <a:srgbClr val="FFFFFF">
                      <a:lumMod val="75000"/>
                      <a:lumOff val="25000"/>
                    </a:srgbClr>
                  </a:gs>
                  <a:gs pos="80000">
                    <a:srgbClr val="FFFFFF">
                      <a:lumMod val="65000"/>
                      <a:lumOff val="35000"/>
                    </a:srgbClr>
                  </a:gs>
                </a:gsLst>
                <a:lin ang="16200000" scaled="0"/>
              </a:gradFill>
              <a:ea typeface="Segoe UI" pitchFamily="34" charset="0"/>
              <a:cs typeface="Segoe UI" pitchFamily="34" charset="0"/>
            </a:endParaRPr>
          </a:p>
        </p:txBody>
      </p:sp>
    </p:spTree>
    <p:extLst>
      <p:ext uri="{BB962C8B-B14F-4D97-AF65-F5344CB8AC3E}">
        <p14:creationId xmlns:p14="http://schemas.microsoft.com/office/powerpoint/2010/main" val="31828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Please Complete An Evaluation Form</a:t>
            </a:r>
            <a:br>
              <a:rPr lang="en-US" smtClean="0"/>
            </a:br>
            <a:r>
              <a:rPr lang="en-US" smtClean="0"/>
              <a:t>Your input is important!</a:t>
            </a:r>
            <a:endParaRPr lang="en-US" dirty="0"/>
          </a:p>
        </p:txBody>
      </p:sp>
      <p:sp>
        <p:nvSpPr>
          <p:cNvPr id="9" name="Text Placeholder 2"/>
          <p:cNvSpPr txBox="1">
            <a:spLocks/>
          </p:cNvSpPr>
          <p:nvPr/>
        </p:nvSpPr>
        <p:spPr>
          <a:xfrm>
            <a:off x="207934" y="2568267"/>
            <a:ext cx="4023956" cy="12937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spcBef>
                <a:spcPts val="0"/>
              </a:spcBef>
              <a:buClr>
                <a:srgbClr val="FFFFFF"/>
              </a:buClr>
              <a:buFontTx/>
              <a:buNone/>
            </a:pPr>
            <a:r>
              <a:rPr lang="en-US" sz="2800" u="sng" dirty="0">
                <a:gradFill>
                  <a:gsLst>
                    <a:gs pos="1250">
                      <a:srgbClr val="FFFFFF"/>
                    </a:gs>
                    <a:gs pos="100000">
                      <a:srgbClr val="FFFFFF"/>
                    </a:gs>
                  </a:gsLst>
                  <a:lin ang="5400000" scaled="0"/>
                </a:gradFill>
              </a:rPr>
              <a:t>TechEd Schedule Builder </a:t>
            </a:r>
            <a:endParaRPr lang="en-US" sz="2800" u="sng" dirty="0" smtClean="0">
              <a:gradFill>
                <a:gsLst>
                  <a:gs pos="1250">
                    <a:srgbClr val="FFFFFF"/>
                  </a:gs>
                  <a:gs pos="100000">
                    <a:srgbClr val="FFFFFF"/>
                  </a:gs>
                </a:gsLst>
                <a:lin ang="5400000" scaled="0"/>
              </a:gradFill>
            </a:endParaRPr>
          </a:p>
          <a:p>
            <a:pPr marL="101600" indent="0" algn="ctr">
              <a:spcBef>
                <a:spcPts val="0"/>
              </a:spcBef>
              <a:buClr>
                <a:srgbClr val="FFFFFF"/>
              </a:buClr>
              <a:buFontTx/>
              <a:buNone/>
            </a:pPr>
            <a:r>
              <a:rPr lang="en-US" sz="2400" dirty="0" smtClean="0">
                <a:gradFill>
                  <a:gsLst>
                    <a:gs pos="1250">
                      <a:srgbClr val="FFFFFF"/>
                    </a:gs>
                    <a:gs pos="100000">
                      <a:srgbClr val="FFFFFF"/>
                    </a:gs>
                  </a:gsLst>
                  <a:lin ang="5400000" scaled="0"/>
                </a:gradFill>
              </a:rPr>
              <a:t>CommNet </a:t>
            </a:r>
            <a:r>
              <a:rPr lang="en-US" sz="2400" dirty="0">
                <a:gradFill>
                  <a:gsLst>
                    <a:gs pos="1250">
                      <a:srgbClr val="FFFFFF"/>
                    </a:gs>
                    <a:gs pos="100000">
                      <a:srgbClr val="FFFFFF"/>
                    </a:gs>
                  </a:gsLst>
                  <a:lin ang="5400000" scaled="0"/>
                </a:gradFill>
              </a:rPr>
              <a:t>station </a:t>
            </a:r>
            <a:r>
              <a:rPr lang="en-US" sz="2400" dirty="0" smtClean="0">
                <a:gradFill>
                  <a:gsLst>
                    <a:gs pos="1250">
                      <a:srgbClr val="FFFFFF"/>
                    </a:gs>
                    <a:gs pos="100000">
                      <a:srgbClr val="FFFFFF"/>
                    </a:gs>
                  </a:gsLst>
                  <a:lin ang="5400000" scaled="0"/>
                </a:gradFill>
              </a:rPr>
              <a:t>or PC</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8042"/>
          <a:stretch/>
        </p:blipFill>
        <p:spPr>
          <a:xfrm>
            <a:off x="4954934" y="3581319"/>
            <a:ext cx="3390998" cy="3421143"/>
          </a:xfrm>
          <a:prstGeom prst="rect">
            <a:avLst/>
          </a:prstGeom>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6982" y="3581318"/>
            <a:ext cx="3119115" cy="3119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txBox="1">
            <a:spLocks/>
          </p:cNvSpPr>
          <p:nvPr/>
        </p:nvSpPr>
        <p:spPr>
          <a:xfrm>
            <a:off x="4769627" y="2496990"/>
            <a:ext cx="3588183" cy="15484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lnSpc>
                <a:spcPct val="100000"/>
              </a:lnSpc>
              <a:spcBef>
                <a:spcPts val="0"/>
              </a:spcBef>
              <a:buClr>
                <a:srgbClr val="FFFFFF"/>
              </a:buClr>
              <a:buFontTx/>
              <a:buNone/>
            </a:pPr>
            <a:r>
              <a:rPr lang="en-US" sz="2800" u="sng" dirty="0">
                <a:gradFill>
                  <a:gsLst>
                    <a:gs pos="1250">
                      <a:srgbClr val="FFFFFF"/>
                    </a:gs>
                    <a:gs pos="100000">
                      <a:srgbClr val="FFFFFF"/>
                    </a:gs>
                  </a:gsLst>
                  <a:lin ang="5400000" scaled="0"/>
                </a:gradFill>
              </a:rPr>
              <a:t>TechEd Mobile </a:t>
            </a:r>
            <a:r>
              <a:rPr lang="en-US" sz="2800" u="sng" dirty="0" smtClean="0">
                <a:gradFill>
                  <a:gsLst>
                    <a:gs pos="1250">
                      <a:srgbClr val="FFFFFF"/>
                    </a:gs>
                    <a:gs pos="100000">
                      <a:srgbClr val="FFFFFF"/>
                    </a:gs>
                  </a:gsLst>
                  <a:lin ang="5400000" scaled="0"/>
                </a:gradFill>
              </a:rPr>
              <a:t>app</a:t>
            </a:r>
          </a:p>
          <a:p>
            <a:pPr marL="101600" indent="0" algn="ctr">
              <a:lnSpc>
                <a:spcPct val="100000"/>
              </a:lnSpc>
              <a:spcBef>
                <a:spcPts val="0"/>
              </a:spcBef>
              <a:buClr>
                <a:srgbClr val="FFFFFF"/>
              </a:buClr>
              <a:buFontTx/>
              <a:buNone/>
            </a:pPr>
            <a:r>
              <a:rPr lang="en-US" sz="2400" dirty="0" smtClean="0">
                <a:gradFill>
                  <a:gsLst>
                    <a:gs pos="1250">
                      <a:srgbClr val="FFFFFF"/>
                    </a:gs>
                    <a:gs pos="100000">
                      <a:srgbClr val="FFFFFF"/>
                    </a:gs>
                  </a:gsLst>
                  <a:lin ang="5400000" scaled="0"/>
                </a:gradFill>
              </a:rPr>
              <a:t>Phone or Tablet</a:t>
            </a:r>
            <a:r>
              <a:rPr lang="en-US" sz="2800" u="sng" dirty="0" smtClean="0">
                <a:gradFill>
                  <a:gsLst>
                    <a:gs pos="1250">
                      <a:srgbClr val="FFFFFF"/>
                    </a:gs>
                    <a:gs pos="100000">
                      <a:srgbClr val="FFFFFF"/>
                    </a:gs>
                  </a:gsLst>
                  <a:lin ang="5400000" scaled="0"/>
                </a:gradFill>
              </a:rPr>
              <a:t> </a:t>
            </a:r>
          </a:p>
        </p:txBody>
      </p:sp>
      <p:sp>
        <p:nvSpPr>
          <p:cNvPr id="18" name="Text Placeholder 2"/>
          <p:cNvSpPr txBox="1">
            <a:spLocks/>
          </p:cNvSpPr>
          <p:nvPr/>
        </p:nvSpPr>
        <p:spPr>
          <a:xfrm>
            <a:off x="9036053" y="2495478"/>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Clr>
                <a:srgbClr val="FFFFFF"/>
              </a:buClr>
              <a:buFontTx/>
              <a:buNone/>
            </a:pPr>
            <a:r>
              <a:rPr lang="en-US" sz="2800" u="sng" dirty="0" smtClean="0">
                <a:gradFill>
                  <a:gsLst>
                    <a:gs pos="1250">
                      <a:srgbClr val="FFFFFF"/>
                    </a:gs>
                    <a:gs pos="100000">
                      <a:srgbClr val="FFFFFF"/>
                    </a:gs>
                  </a:gsLst>
                  <a:lin ang="5400000" scaled="0"/>
                </a:gradFill>
              </a:rPr>
              <a:t>QR code</a:t>
            </a:r>
          </a:p>
        </p:txBody>
      </p:sp>
      <p:grpSp>
        <p:nvGrpSpPr>
          <p:cNvPr id="5" name="Group 4"/>
          <p:cNvGrpSpPr/>
          <p:nvPr/>
        </p:nvGrpSpPr>
        <p:grpSpPr>
          <a:xfrm>
            <a:off x="387213" y="3526770"/>
            <a:ext cx="4060839" cy="3475692"/>
            <a:chOff x="328598" y="3526770"/>
            <a:chExt cx="4060839" cy="3475692"/>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98" y="3526870"/>
              <a:ext cx="4060839" cy="3475492"/>
            </a:xfrm>
            <a:prstGeom prst="rect">
              <a:avLst/>
            </a:prstGeom>
          </p:spPr>
        </p:pic>
        <p:sp>
          <p:nvSpPr>
            <p:cNvPr id="4" name="Rectangle 3"/>
            <p:cNvSpPr/>
            <p:nvPr/>
          </p:nvSpPr>
          <p:spPr bwMode="auto">
            <a:xfrm>
              <a:off x="328598" y="3526770"/>
              <a:ext cx="4060839" cy="3475692"/>
            </a:xfrm>
            <a:prstGeom prst="rect">
              <a:avLst/>
            </a:prstGeom>
            <a:gradFill flip="none" rotWithShape="1">
              <a:gsLst>
                <a:gs pos="18000">
                  <a:schemeClr val="bg2">
                    <a:alpha val="0"/>
                  </a:schemeClr>
                </a:gs>
                <a:gs pos="59000">
                  <a:srgbClr val="442359">
                    <a:alpha val="50000"/>
                  </a:srgbClr>
                </a:gs>
                <a:gs pos="92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91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Evaluate this session</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28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9249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el 3"/>
          <p:cNvSpPr>
            <a:spLocks noGrp="1"/>
          </p:cNvSpPr>
          <p:nvPr>
            <p:ph type="title"/>
          </p:nvPr>
        </p:nvSpPr>
        <p:spPr/>
        <p:txBody>
          <a:bodyPr/>
          <a:lstStyle/>
          <a:p>
            <a:r>
              <a:rPr lang="en-US" smtClean="0"/>
              <a:t>Hybrid Cloud outlined</a:t>
            </a:r>
            <a:endParaRPr lang="en-US" dirty="0"/>
          </a:p>
        </p:txBody>
      </p:sp>
    </p:spTree>
    <p:extLst>
      <p:ext uri="{BB962C8B-B14F-4D97-AF65-F5344CB8AC3E}">
        <p14:creationId xmlns:p14="http://schemas.microsoft.com/office/powerpoint/2010/main" val="95704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Typical Hybrid Scenarios</a:t>
            </a:r>
            <a:endParaRPr lang="en-US" dirty="0"/>
          </a:p>
        </p:txBody>
      </p:sp>
      <p:sp>
        <p:nvSpPr>
          <p:cNvPr id="4" name="Text Placeholder 3"/>
          <p:cNvSpPr>
            <a:spLocks noGrp="1"/>
          </p:cNvSpPr>
          <p:nvPr>
            <p:ph type="body" sz="quarter" idx="11"/>
          </p:nvPr>
        </p:nvSpPr>
        <p:spPr>
          <a:xfrm>
            <a:off x="4562053" y="2360306"/>
            <a:ext cx="7314118" cy="2794611"/>
          </a:xfrm>
        </p:spPr>
        <p:txBody>
          <a:bodyPr/>
          <a:lstStyle/>
          <a:p>
            <a:r>
              <a:rPr lang="en-US" sz="3200" b="1" i="1" dirty="0" smtClean="0"/>
              <a:t>Extend Infrastructure </a:t>
            </a:r>
            <a:r>
              <a:rPr lang="en-US" sz="3200" dirty="0" smtClean="0"/>
              <a:t>to the cloud</a:t>
            </a:r>
          </a:p>
          <a:p>
            <a:r>
              <a:rPr lang="en-US" sz="3200" b="1" i="1" dirty="0" smtClean="0"/>
              <a:t>Data Processing</a:t>
            </a:r>
            <a:r>
              <a:rPr lang="en-US" sz="3200" dirty="0" smtClean="0"/>
              <a:t> in the cloud</a:t>
            </a:r>
          </a:p>
          <a:p>
            <a:r>
              <a:rPr lang="en-US" sz="3200" b="1" i="1" dirty="0" smtClean="0"/>
              <a:t>Access data &amp; apps</a:t>
            </a:r>
            <a:r>
              <a:rPr lang="en-US" sz="3200" dirty="0" smtClean="0"/>
              <a:t> in your data center</a:t>
            </a:r>
          </a:p>
          <a:p>
            <a:r>
              <a:rPr lang="en-US" sz="3200" b="1" i="1" dirty="0" smtClean="0"/>
              <a:t>Integrate services</a:t>
            </a:r>
            <a:r>
              <a:rPr lang="en-US" sz="3200" dirty="0" smtClean="0"/>
              <a:t> from On-Premises</a:t>
            </a:r>
          </a:p>
          <a:p>
            <a:r>
              <a:rPr lang="en-US" sz="3200" b="1" i="1" dirty="0" smtClean="0"/>
              <a:t>Processing across</a:t>
            </a:r>
            <a:r>
              <a:rPr lang="en-US" sz="3200" dirty="0" smtClean="0"/>
              <a:t> cloud &amp; On-Premise</a:t>
            </a:r>
            <a:endParaRPr lang="en-US" sz="3200" dirty="0"/>
          </a:p>
        </p:txBody>
      </p:sp>
      <p:pic>
        <p:nvPicPr>
          <p:cNvPr id="5" name="Picture Placeholder 4"/>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1984" r="11984"/>
          <a:stretch>
            <a:fillRect/>
          </a:stretch>
        </p:blipFill>
        <p:spPr>
          <a:xfrm>
            <a:off x="0" y="1797050"/>
            <a:ext cx="3930650" cy="392112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36590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Approaches to Hybrid Cloud</a:t>
            </a:r>
            <a:endParaRPr lang="en-US" dirty="0"/>
          </a:p>
        </p:txBody>
      </p:sp>
      <p:pic>
        <p:nvPicPr>
          <p:cNvPr id="5" name="Picture Placeholder 4"/>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1984" r="11984"/>
          <a:stretch>
            <a:fillRect/>
          </a:stretch>
        </p:blipFill>
        <p:spPr>
          <a:xfrm>
            <a:off x="0" y="1797050"/>
            <a:ext cx="3930650" cy="392112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7" name="Text Placeholder 3"/>
          <p:cNvSpPr txBox="1">
            <a:spLocks/>
          </p:cNvSpPr>
          <p:nvPr/>
        </p:nvSpPr>
        <p:spPr>
          <a:xfrm>
            <a:off x="4562053" y="2360306"/>
            <a:ext cx="7314118" cy="27946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100000"/>
              <a:buFontTx/>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100000"/>
              <a:buFontTx/>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200" b="1" i="1" dirty="0">
                <a:gradFill>
                  <a:gsLst>
                    <a:gs pos="1250">
                      <a:srgbClr val="FFFFFF"/>
                    </a:gs>
                    <a:gs pos="100000">
                      <a:srgbClr val="FFFFFF"/>
                    </a:gs>
                  </a:gsLst>
                  <a:lin ang="5400000" scaled="0"/>
                </a:gradFill>
              </a:rPr>
              <a:t>Infrastructure </a:t>
            </a:r>
            <a:r>
              <a:rPr lang="en-US" sz="3200" b="1" i="1" dirty="0" smtClean="0">
                <a:gradFill>
                  <a:gsLst>
                    <a:gs pos="1250">
                      <a:srgbClr val="FFFFFF"/>
                    </a:gs>
                    <a:gs pos="100000">
                      <a:srgbClr val="FFFFFF"/>
                    </a:gs>
                  </a:gsLst>
                  <a:lin ang="5400000" scaled="0"/>
                </a:gradFill>
              </a:rPr>
              <a:t>extension</a:t>
            </a:r>
            <a:endParaRPr lang="en-US" sz="3200" dirty="0">
              <a:gradFill>
                <a:gsLst>
                  <a:gs pos="1250">
                    <a:srgbClr val="FFFFFF"/>
                  </a:gs>
                  <a:gs pos="100000">
                    <a:srgbClr val="FFFFFF"/>
                  </a:gs>
                </a:gsLst>
                <a:lin ang="5400000" scaled="0"/>
              </a:gradFill>
            </a:endParaRPr>
          </a:p>
          <a:p>
            <a:pPr>
              <a:buClr>
                <a:srgbClr val="FFFFFF"/>
              </a:buClr>
            </a:pPr>
            <a:r>
              <a:rPr lang="en-US" sz="3200" b="1" i="1" dirty="0">
                <a:gradFill>
                  <a:gsLst>
                    <a:gs pos="1250">
                      <a:srgbClr val="FFFFFF"/>
                    </a:gs>
                    <a:gs pos="100000">
                      <a:srgbClr val="FFFFFF"/>
                    </a:gs>
                  </a:gsLst>
                  <a:lin ang="5400000" scaled="0"/>
                </a:gradFill>
              </a:rPr>
              <a:t>Data-sync and </a:t>
            </a:r>
            <a:r>
              <a:rPr lang="en-US" sz="3200" b="1" i="1" dirty="0" smtClean="0">
                <a:gradFill>
                  <a:gsLst>
                    <a:gs pos="1250">
                      <a:srgbClr val="FFFFFF"/>
                    </a:gs>
                    <a:gs pos="100000">
                      <a:srgbClr val="FFFFFF"/>
                    </a:gs>
                  </a:gsLst>
                  <a:lin ang="5400000" scaled="0"/>
                </a:gradFill>
              </a:rPr>
              <a:t>linking</a:t>
            </a:r>
            <a:endParaRPr lang="en-US" sz="3200" dirty="0">
              <a:gradFill>
                <a:gsLst>
                  <a:gs pos="1250">
                    <a:srgbClr val="FFFFFF"/>
                  </a:gs>
                  <a:gs pos="100000">
                    <a:srgbClr val="FFFFFF"/>
                  </a:gs>
                </a:gsLst>
                <a:lin ang="5400000" scaled="0"/>
              </a:gradFill>
            </a:endParaRPr>
          </a:p>
          <a:p>
            <a:pPr>
              <a:buClr>
                <a:srgbClr val="FFFFFF"/>
              </a:buClr>
            </a:pPr>
            <a:r>
              <a:rPr lang="en-US" sz="3200" b="1" i="1" dirty="0">
                <a:gradFill>
                  <a:gsLst>
                    <a:gs pos="1250">
                      <a:srgbClr val="FFFFFF"/>
                    </a:gs>
                    <a:gs pos="100000">
                      <a:srgbClr val="FFFFFF"/>
                    </a:gs>
                  </a:gsLst>
                  <a:lin ang="5400000" scaled="0"/>
                </a:gradFill>
              </a:rPr>
              <a:t>Service-Relay </a:t>
            </a:r>
            <a:r>
              <a:rPr lang="en-US" sz="3200" b="1" i="1" dirty="0" smtClean="0">
                <a:gradFill>
                  <a:gsLst>
                    <a:gs pos="1250">
                      <a:srgbClr val="FFFFFF"/>
                    </a:gs>
                    <a:gs pos="100000">
                      <a:srgbClr val="FFFFFF"/>
                    </a:gs>
                  </a:gsLst>
                  <a:lin ang="5400000" scaled="0"/>
                </a:gradFill>
              </a:rPr>
              <a:t>Proxies</a:t>
            </a:r>
            <a:endParaRPr lang="en-US" sz="3200" dirty="0">
              <a:gradFill>
                <a:gsLst>
                  <a:gs pos="1250">
                    <a:srgbClr val="FFFFFF"/>
                  </a:gs>
                  <a:gs pos="100000">
                    <a:srgbClr val="FFFFFF"/>
                  </a:gs>
                </a:gsLst>
                <a:lin ang="5400000" scaled="0"/>
              </a:gradFill>
            </a:endParaRPr>
          </a:p>
          <a:p>
            <a:pPr>
              <a:buClr>
                <a:srgbClr val="FFFFFF"/>
              </a:buClr>
            </a:pPr>
            <a:r>
              <a:rPr lang="en-US" sz="3200" b="1" i="1" dirty="0">
                <a:gradFill>
                  <a:gsLst>
                    <a:gs pos="1250">
                      <a:srgbClr val="FFFFFF"/>
                    </a:gs>
                    <a:gs pos="100000">
                      <a:srgbClr val="FFFFFF"/>
                    </a:gs>
                  </a:gsLst>
                  <a:lin ang="5400000" scaled="0"/>
                </a:gradFill>
              </a:rPr>
              <a:t>Messaging to/from </a:t>
            </a:r>
            <a:r>
              <a:rPr lang="en-US" sz="3200" b="1" i="1" dirty="0" smtClean="0">
                <a:gradFill>
                  <a:gsLst>
                    <a:gs pos="1250">
                      <a:srgbClr val="FFFFFF"/>
                    </a:gs>
                    <a:gs pos="100000">
                      <a:srgbClr val="FFFFFF"/>
                    </a:gs>
                  </a:gsLst>
                  <a:lin ang="5400000" scaled="0"/>
                </a:gradFill>
              </a:rPr>
              <a:t>On-Premise</a:t>
            </a:r>
            <a:endParaRPr lang="en-US" sz="3200" dirty="0">
              <a:gradFill>
                <a:gsLst>
                  <a:gs pos="1250">
                    <a:srgbClr val="FFFFFF"/>
                  </a:gs>
                  <a:gs pos="100000">
                    <a:srgbClr val="FFFFFF"/>
                  </a:gs>
                </a:gsLst>
                <a:lin ang="5400000" scaled="0"/>
              </a:gradFill>
            </a:endParaRPr>
          </a:p>
          <a:p>
            <a:pPr>
              <a:buClr>
                <a:srgbClr val="FFFFFF"/>
              </a:buClr>
            </a:pPr>
            <a:r>
              <a:rPr lang="en-US" sz="3200" b="1" i="1" dirty="0">
                <a:gradFill>
                  <a:gsLst>
                    <a:gs pos="1250">
                      <a:srgbClr val="FFFFFF"/>
                    </a:gs>
                    <a:gs pos="100000">
                      <a:srgbClr val="FFFFFF"/>
                    </a:gs>
                  </a:gsLst>
                  <a:lin ang="5400000" scaled="0"/>
                </a:gradFill>
              </a:rPr>
              <a:t>Technology-specific</a:t>
            </a:r>
            <a:r>
              <a:rPr lang="en-US" sz="3200" dirty="0">
                <a:gradFill>
                  <a:gsLst>
                    <a:gs pos="1250">
                      <a:srgbClr val="FFFFFF"/>
                    </a:gs>
                    <a:gs pos="100000">
                      <a:srgbClr val="FFFFFF"/>
                    </a:gs>
                  </a:gsLst>
                  <a:lin ang="5400000" scaled="0"/>
                </a:gradFill>
              </a:rPr>
              <a:t> </a:t>
            </a:r>
            <a:r>
              <a:rPr lang="en-US" sz="3200" dirty="0" smtClean="0">
                <a:gradFill>
                  <a:gsLst>
                    <a:gs pos="1250">
                      <a:srgbClr val="FFFFFF"/>
                    </a:gs>
                    <a:gs pos="100000">
                      <a:srgbClr val="FFFFFF"/>
                    </a:gs>
                  </a:gsLst>
                  <a:lin ang="5400000" scaled="0"/>
                </a:gradFill>
              </a:rPr>
              <a:t>approaches</a:t>
            </a:r>
            <a:endParaRPr lang="en-US" sz="32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4506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smtClean="0"/>
              <a:t>Why Hybrid Cloud?</a:t>
            </a:r>
            <a:endParaRPr lang="en-US" dirty="0"/>
          </a:p>
        </p:txBody>
      </p:sp>
      <p:sp>
        <p:nvSpPr>
          <p:cNvPr id="7" name="Text Placeholder 6"/>
          <p:cNvSpPr>
            <a:spLocks noGrp="1"/>
          </p:cNvSpPr>
          <p:nvPr>
            <p:ph type="body" sz="quarter" idx="11"/>
          </p:nvPr>
        </p:nvSpPr>
        <p:spPr>
          <a:xfrm>
            <a:off x="274639" y="1212849"/>
            <a:ext cx="11889564" cy="5072158"/>
          </a:xfrm>
        </p:spPr>
        <p:txBody>
          <a:bodyPr/>
          <a:lstStyle/>
          <a:p>
            <a:pPr lvl="1"/>
            <a:r>
              <a:rPr lang="en-US" dirty="0"/>
              <a:t/>
            </a:r>
            <a:br>
              <a:rPr lang="en-US" dirty="0"/>
            </a:br>
            <a:endParaRPr lang="en-US" dirty="0" smtClean="0"/>
          </a:p>
          <a:p>
            <a:r>
              <a:rPr lang="en-US" dirty="0" smtClean="0"/>
              <a:t>Your IT can benefit from public cloud</a:t>
            </a:r>
          </a:p>
          <a:p>
            <a:pPr lvl="1"/>
            <a:r>
              <a:rPr lang="en-US" dirty="0" smtClean="0"/>
              <a:t>Pay-per-use</a:t>
            </a:r>
            <a:r>
              <a:rPr lang="en-US" dirty="0"/>
              <a:t>, scalability, elasticity</a:t>
            </a:r>
          </a:p>
          <a:p>
            <a:pPr lvl="3"/>
            <a:endParaRPr lang="en-US" dirty="0"/>
          </a:p>
          <a:p>
            <a:r>
              <a:rPr lang="en-US" dirty="0"/>
              <a:t>You cannot move all to a public </a:t>
            </a:r>
            <a:r>
              <a:rPr lang="en-US" dirty="0" smtClean="0"/>
              <a:t>cloud</a:t>
            </a:r>
          </a:p>
          <a:p>
            <a:pPr lvl="1"/>
            <a:r>
              <a:rPr lang="en-US" dirty="0" smtClean="0"/>
              <a:t>Existing </a:t>
            </a:r>
            <a:r>
              <a:rPr lang="en-US" dirty="0"/>
              <a:t>investments, legal constraints etc.</a:t>
            </a:r>
          </a:p>
          <a:p>
            <a:pPr lvl="3"/>
            <a:endParaRPr lang="en-US" dirty="0"/>
          </a:p>
          <a:p>
            <a:r>
              <a:rPr lang="en-US" dirty="0"/>
              <a:t>Hybrid = best of </a:t>
            </a:r>
            <a:r>
              <a:rPr lang="en-US" dirty="0" smtClean="0"/>
              <a:t>both</a:t>
            </a:r>
          </a:p>
          <a:p>
            <a:pPr lvl="1"/>
            <a:r>
              <a:rPr lang="en-US" dirty="0" smtClean="0"/>
              <a:t>Run </a:t>
            </a:r>
            <a:r>
              <a:rPr lang="en-US" dirty="0"/>
              <a:t>in public cloud and your own data center</a:t>
            </a:r>
          </a:p>
          <a:p>
            <a:endParaRPr lang="de-AT" dirty="0"/>
          </a:p>
        </p:txBody>
      </p:sp>
      <p:sp>
        <p:nvSpPr>
          <p:cNvPr id="8" name="Rectangle 7"/>
          <p:cNvSpPr/>
          <p:nvPr/>
        </p:nvSpPr>
        <p:spPr bwMode="auto">
          <a:xfrm>
            <a:off x="7370365" y="4361358"/>
            <a:ext cx="4922093" cy="25226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250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Sounds Complex?</a:t>
            </a:r>
            <a:br>
              <a:rPr lang="en-US" smtClean="0"/>
            </a:br>
            <a:r>
              <a:rPr lang="en-US" smtClean="0"/>
              <a:t>Learn from real-world solutions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 y="497"/>
            <a:ext cx="12434711" cy="8393062"/>
          </a:xfrm>
          <a:prstGeom prst="rect">
            <a:avLst/>
          </a:prstGeom>
        </p:spPr>
      </p:pic>
    </p:spTree>
    <p:extLst>
      <p:ext uri="{BB962C8B-B14F-4D97-AF65-F5344CB8AC3E}">
        <p14:creationId xmlns:p14="http://schemas.microsoft.com/office/powerpoint/2010/main" val="1823118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1120998"/>
            <a:ext cx="12436475" cy="58735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Infrastructure Extensions to the Cloud</a:t>
            </a:r>
            <a:br>
              <a:rPr lang="en-US" dirty="0" smtClean="0"/>
            </a:br>
            <a:r>
              <a:rPr lang="en-US" sz="3600" b="1" dirty="0" smtClean="0">
                <a:solidFill>
                  <a:schemeClr val="tx2"/>
                </a:solidFill>
              </a:rPr>
              <a:t>Azure VNET, Site-2-Site VPN, Point-2-Site VPN</a:t>
            </a:r>
            <a:endParaRPr lang="en-US" sz="3600" b="1" dirty="0">
              <a:solidFill>
                <a:schemeClr val="tx2"/>
              </a:solidFill>
            </a:endParaRPr>
          </a:p>
        </p:txBody>
      </p:sp>
    </p:spTree>
    <p:extLst>
      <p:ext uri="{BB962C8B-B14F-4D97-AF65-F5344CB8AC3E}">
        <p14:creationId xmlns:p14="http://schemas.microsoft.com/office/powerpoint/2010/main" val="7722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 Mario Szpuszta</External_x0020_Speaker>
    <Session_x0020_Code xmlns="e36bfbf9-5e42-489c-a259-4c54eb22cb57">CDP-B365</Session_x0020_Code>
    <Presentation_x0020_Date xmlns="e36bfbf9-5e42-489c-a259-4c54eb22cb57">2014-10-30T00:00:00+01:00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e36bfbf9-5e42-489c-a259-4c54eb22cb57"/>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4</TotalTime>
  <Words>1808</Words>
  <Application>Microsoft Office PowerPoint</Application>
  <PresentationFormat>Custom</PresentationFormat>
  <Paragraphs>313</Paragraphs>
  <Slides>35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Segoe UI</vt:lpstr>
      <vt:lpstr>Segoe UI Light</vt:lpstr>
      <vt:lpstr>Wingdings</vt:lpstr>
      <vt:lpstr>TEE14 Speaker PPT Template</vt:lpstr>
      <vt:lpstr>PowerPoint Presentation</vt:lpstr>
      <vt:lpstr>Designing &amp; Implementing Hybrid Cloud Solutions</vt:lpstr>
      <vt:lpstr>Hybrid Cloud… … Cloud What!?</vt:lpstr>
      <vt:lpstr>Hybrid Cloud outlined</vt:lpstr>
      <vt:lpstr>Typical Hybrid Scenarios</vt:lpstr>
      <vt:lpstr>Approaches to Hybrid Cloud</vt:lpstr>
      <vt:lpstr>Why Hybrid Cloud?</vt:lpstr>
      <vt:lpstr>Sounds Complex? Learn from real-world solutions</vt:lpstr>
      <vt:lpstr>Infrastructure Extensions to the Cloud Azure VNET, Site-2-Site VPN, Point-2-Site VPN</vt:lpstr>
      <vt:lpstr>Infrastructure Extensions to the Cloud</vt:lpstr>
      <vt:lpstr>Data-Sync and Linking for Hybrid Cloud Azure SQL Data Sync &amp; SQL Linked Servers</vt:lpstr>
      <vt:lpstr>Data-Sync and Linking for Hybrid Cloud Azure SQL Data Sync &amp; SQL Linked Servers</vt:lpstr>
      <vt:lpstr>Data-Sync and Linking for Hybrid Cloud</vt:lpstr>
      <vt:lpstr>Hybrid Cloud with Service-Relay Adapters Azure Service Bus Relay</vt:lpstr>
      <vt:lpstr>Hybrid Cloud with Service-Relay Adapters BizTalk Hybrid Connections</vt:lpstr>
      <vt:lpstr>Hybrid Cloud with Service-Relay Adapters</vt:lpstr>
      <vt:lpstr>Messaging to/from On-Premise Services Azure Service Bus Topics, Queues</vt:lpstr>
      <vt:lpstr>Messaging to/from On-Premise Services</vt:lpstr>
      <vt:lpstr>Does that perform?</vt:lpstr>
      <vt:lpstr>Scenario &amp; Interface Designs Matters</vt:lpstr>
      <vt:lpstr>Improving connectivity with ExpressRoute</vt:lpstr>
      <vt:lpstr>How do I manage both?</vt:lpstr>
      <vt:lpstr>Operations of a Hybrid Cloud Solution</vt:lpstr>
      <vt:lpstr>Authentication &amp; SSO!?</vt:lpstr>
      <vt:lpstr>Identity &amp; Authentication</vt:lpstr>
      <vt:lpstr>Summary QandA, Resources</vt:lpstr>
      <vt:lpstr>Hybrid and Microsoft Azure technologies</vt:lpstr>
      <vt:lpstr>What we built as part of our demos…</vt:lpstr>
      <vt:lpstr>Resources</vt:lpstr>
      <vt:lpstr>Resources</vt:lpstr>
      <vt:lpstr>For more information</vt:lpstr>
      <vt:lpstr>Azure</vt:lpstr>
      <vt:lpstr>Please Complete An Evaluation Form Your input is important!</vt:lpstr>
      <vt:lpstr>Evaluate this session</vt:lpstr>
      <vt:lpstr>PowerPoint Presentation</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Cloud Solutions with Microsoft Azure: For Architects</dc:title>
  <dc:subject>TechEd 2014</dc:subject>
  <dc:creator>Shows</dc:creator>
  <cp:keywords/>
  <dc:description>Template: Jordan Cayabyab, Artitudes Design
Formatting: 
Audience Type:</dc:description>
  <cp:lastModifiedBy>Sylvia Tedjo</cp:lastModifiedBy>
  <cp:revision>4</cp:revision>
  <dcterms:created xsi:type="dcterms:W3CDTF">2014-10-26T10:50:25Z</dcterms:created>
  <dcterms:modified xsi:type="dcterms:W3CDTF">2014-10-30T11:00:21Z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